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Override1.xml" ContentType="application/vnd.openxmlformats-officedocument.themeOverr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3" r:id="rId1"/>
    <p:sldMasterId id="2147483764" r:id="rId2"/>
  </p:sldMasterIdLst>
  <p:notesMasterIdLst>
    <p:notesMasterId r:id="rId11"/>
  </p:notesMasterIdLst>
  <p:handoutMasterIdLst>
    <p:handoutMasterId r:id="rId12"/>
  </p:handoutMasterIdLst>
  <p:sldIdLst>
    <p:sldId id="268" r:id="rId3"/>
    <p:sldId id="266" r:id="rId4"/>
    <p:sldId id="267" r:id="rId5"/>
    <p:sldId id="261" r:id="rId6"/>
    <p:sldId id="262" r:id="rId7"/>
    <p:sldId id="263" r:id="rId8"/>
    <p:sldId id="264" r:id="rId9"/>
    <p:sldId id="265" r:id="rId10"/>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D15120"/>
    <a:srgbClr val="BE891C"/>
    <a:srgbClr val="E96D1F"/>
    <a:srgbClr val="2375BB"/>
    <a:srgbClr val="339966"/>
    <a:srgbClr val="D59F0F"/>
    <a:srgbClr val="A49A00"/>
    <a:srgbClr val="00467F"/>
    <a:srgbClr val="19FE63"/>
    <a:srgbClr val="00FF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3" autoAdjust="0"/>
    <p:restoredTop sz="78495" autoAdjust="0"/>
  </p:normalViewPr>
  <p:slideViewPr>
    <p:cSldViewPr>
      <p:cViewPr>
        <p:scale>
          <a:sx n="100" d="100"/>
          <a:sy n="100" d="100"/>
        </p:scale>
        <p:origin x="-2192" y="-1048"/>
      </p:cViewPr>
      <p:guideLst>
        <p:guide orient="horz" pos="1536"/>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4" d="100"/>
          <a:sy n="84" d="100"/>
        </p:scale>
        <p:origin x="-3168"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2" y="0"/>
            <a:ext cx="2972591"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dirty="0"/>
          </a:p>
        </p:txBody>
      </p:sp>
      <p:sp>
        <p:nvSpPr>
          <p:cNvPr id="1027" name="Rectangle 3"/>
          <p:cNvSpPr>
            <a:spLocks noGrp="1" noChangeArrowheads="1"/>
          </p:cNvSpPr>
          <p:nvPr>
            <p:ph type="dt" sz="quarter" idx="1"/>
          </p:nvPr>
        </p:nvSpPr>
        <p:spPr bwMode="auto">
          <a:xfrm>
            <a:off x="3886993" y="0"/>
            <a:ext cx="2971009"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dirty="0"/>
          </a:p>
        </p:txBody>
      </p:sp>
      <p:sp>
        <p:nvSpPr>
          <p:cNvPr id="1028" name="Rectangle 4"/>
          <p:cNvSpPr>
            <a:spLocks noGrp="1" noChangeArrowheads="1"/>
          </p:cNvSpPr>
          <p:nvPr>
            <p:ph type="ftr" sz="quarter" idx="2"/>
          </p:nvPr>
        </p:nvSpPr>
        <p:spPr bwMode="auto">
          <a:xfrm>
            <a:off x="2" y="8831266"/>
            <a:ext cx="2972591"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dirty="0"/>
          </a:p>
        </p:txBody>
      </p:sp>
      <p:sp>
        <p:nvSpPr>
          <p:cNvPr id="1029" name="Rectangle 5"/>
          <p:cNvSpPr>
            <a:spLocks noGrp="1" noChangeArrowheads="1"/>
          </p:cNvSpPr>
          <p:nvPr>
            <p:ph type="sldNum" sz="quarter" idx="3"/>
          </p:nvPr>
        </p:nvSpPr>
        <p:spPr bwMode="auto">
          <a:xfrm>
            <a:off x="3886993" y="8831266"/>
            <a:ext cx="2971009"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86B331E5-0968-4AEF-92A4-80ACF7B5DF42}" type="slidenum">
              <a:rPr lang="en-US"/>
              <a:pPr>
                <a:defRPr/>
              </a:pPr>
              <a:t>‹#›</a:t>
            </a:fld>
            <a:endParaRPr lang="en-US" dirty="0"/>
          </a:p>
        </p:txBody>
      </p:sp>
    </p:spTree>
    <p:extLst>
      <p:ext uri="{BB962C8B-B14F-4D97-AF65-F5344CB8AC3E}">
        <p14:creationId xmlns:p14="http://schemas.microsoft.com/office/powerpoint/2010/main" val="38297907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2" y="0"/>
            <a:ext cx="2972591"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dirty="0"/>
          </a:p>
        </p:txBody>
      </p:sp>
      <p:sp>
        <p:nvSpPr>
          <p:cNvPr id="79875" name="Rectangle 3"/>
          <p:cNvSpPr>
            <a:spLocks noGrp="1" noChangeArrowheads="1"/>
          </p:cNvSpPr>
          <p:nvPr>
            <p:ph type="dt" idx="1"/>
          </p:nvPr>
        </p:nvSpPr>
        <p:spPr bwMode="auto">
          <a:xfrm>
            <a:off x="3886993" y="0"/>
            <a:ext cx="2971009" cy="465138"/>
          </a:xfrm>
          <a:prstGeom prst="rect">
            <a:avLst/>
          </a:prstGeom>
          <a:noFill/>
          <a:ln>
            <a:noFill/>
          </a:ln>
          <a:extLst/>
        </p:spPr>
        <p:txBody>
          <a:bodyPr vert="horz" wrap="square" lIns="92446" tIns="46223" rIns="92446" bIns="46223" numCol="1" anchor="t" anchorCtr="0" compatLnSpc="1">
            <a:prstTxWarp prst="textNoShape">
              <a:avLst/>
            </a:prstTxWarp>
          </a:bodyPr>
          <a:lstStyle>
            <a:lvl1pPr algn="r" defTabSz="923925" eaLnBrk="0" hangingPunct="0">
              <a:defRPr sz="1200">
                <a:ea typeface="ＭＳ Ｐゴシック" charset="-128"/>
                <a:cs typeface="+mn-cs"/>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06488" y="696913"/>
            <a:ext cx="4646612" cy="3486150"/>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914401" y="4416428"/>
            <a:ext cx="5029200" cy="4183063"/>
          </a:xfrm>
          <a:prstGeom prst="rect">
            <a:avLst/>
          </a:prstGeom>
          <a:noFill/>
          <a:ln>
            <a:noFill/>
          </a:ln>
          <a:extLst/>
        </p:spPr>
        <p:txBody>
          <a:bodyPr vert="horz" wrap="square" lIns="92446" tIns="46223" rIns="92446" bIns="462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2" y="8831266"/>
            <a:ext cx="2972591"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defTabSz="923925" eaLnBrk="0" hangingPunct="0">
              <a:defRPr sz="1200">
                <a:ea typeface="ＭＳ Ｐゴシック" charset="-128"/>
                <a:cs typeface="+mn-cs"/>
              </a:defRPr>
            </a:lvl1pPr>
          </a:lstStyle>
          <a:p>
            <a:pPr>
              <a:defRPr/>
            </a:pPr>
            <a:endParaRPr lang="en-US" dirty="0"/>
          </a:p>
        </p:txBody>
      </p:sp>
      <p:sp>
        <p:nvSpPr>
          <p:cNvPr id="79879" name="Rectangle 7"/>
          <p:cNvSpPr>
            <a:spLocks noGrp="1" noChangeArrowheads="1"/>
          </p:cNvSpPr>
          <p:nvPr>
            <p:ph type="sldNum" sz="quarter" idx="5"/>
          </p:nvPr>
        </p:nvSpPr>
        <p:spPr bwMode="auto">
          <a:xfrm>
            <a:off x="3886993" y="8831266"/>
            <a:ext cx="2971009" cy="465137"/>
          </a:xfrm>
          <a:prstGeom prst="rect">
            <a:avLst/>
          </a:prstGeom>
          <a:noFill/>
          <a:ln>
            <a:noFill/>
          </a:ln>
          <a:extLst/>
        </p:spPr>
        <p:txBody>
          <a:bodyPr vert="horz" wrap="square" lIns="92446" tIns="46223" rIns="92446" bIns="46223" numCol="1" anchor="b" anchorCtr="0" compatLnSpc="1">
            <a:prstTxWarp prst="textNoShape">
              <a:avLst/>
            </a:prstTxWarp>
          </a:bodyPr>
          <a:lstStyle>
            <a:lvl1pPr algn="r" defTabSz="923925" eaLnBrk="0" hangingPunct="0">
              <a:defRPr sz="1200">
                <a:ea typeface="ＭＳ Ｐゴシック" charset="-128"/>
                <a:cs typeface="+mn-cs"/>
              </a:defRPr>
            </a:lvl1pPr>
          </a:lstStyle>
          <a:p>
            <a:pPr>
              <a:defRPr/>
            </a:pPr>
            <a:fld id="{96FBA243-26B8-481D-8325-B438EAAEE84C}" type="slidenum">
              <a:rPr lang="en-US"/>
              <a:pPr>
                <a:defRPr/>
              </a:pPr>
              <a:t>‹#›</a:t>
            </a:fld>
            <a:endParaRPr lang="en-US" dirty="0"/>
          </a:p>
        </p:txBody>
      </p:sp>
    </p:spTree>
    <p:extLst>
      <p:ext uri="{BB962C8B-B14F-4D97-AF65-F5344CB8AC3E}">
        <p14:creationId xmlns:p14="http://schemas.microsoft.com/office/powerpoint/2010/main" val="16438072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58E70C-A8C1-4F56-AF4F-E5C24240C2BB}" type="slidenum">
              <a:rPr lang="en-US">
                <a:solidFill>
                  <a:prstClr val="black"/>
                </a:solidFill>
              </a:rPr>
              <a:pPr/>
              <a:t>1</a:t>
            </a:fld>
            <a:endParaRPr lang="en-US" dirty="0">
              <a:solidFill>
                <a:prstClr val="black"/>
              </a:solidFill>
            </a:endParaRP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Around the world, many women ages 15 to 19 are currently pregnant or have already given birth. This scenario is especially true in rural areas, where girls are married young and pressured to start having children immediately. In Zimbabwe, Senegal, and Colombia, more than one in five teenagers from rural areas have begun childbearing. </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2</a:t>
            </a:fld>
            <a:endParaRPr lang="en-US" dirty="0"/>
          </a:p>
        </p:txBody>
      </p:sp>
    </p:spTree>
    <p:extLst>
      <p:ext uri="{BB962C8B-B14F-4D97-AF65-F5344CB8AC3E}">
        <p14:creationId xmlns:p14="http://schemas.microsoft.com/office/powerpoint/2010/main" val="2420796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Teenagers from the poorest households are more likely to become pregnant or give birth than those from the wealthiest households. In Zimbabwe, Senegal, Colombia, and Peru, more than one-quarter of teens ages 15 to 19 from the poorest 20 percent of households have begun childbearing. And in Peru, the rate of early childbearing is nearly six times greater among those from the poorest households compared to the wealthiest.</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3</a:t>
            </a:fld>
            <a:endParaRPr lang="en-US" dirty="0"/>
          </a:p>
        </p:txBody>
      </p:sp>
    </p:spTree>
    <p:extLst>
      <p:ext uri="{BB962C8B-B14F-4D97-AF65-F5344CB8AC3E}">
        <p14:creationId xmlns:p14="http://schemas.microsoft.com/office/powerpoint/2010/main" val="531558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Child marriage, defined as marriage before age 18, is practiced in all regions of the world. This harmful traditional practice not only violates the human rights of girls and young women, but also threatens their health and well-being. Nearly half of all women ages 20 to 24 in South Central Asia and Western Africa were married by age 18, putting them at a higher risk for early pregnancy and maternal disability and death, and limiting their access to education and employment. Although the prevalence of child marriage is lower in other regions, such as Southeast Asia and Western Asia, nearly one in five girls in those two regions was married by age 18. And in the poorest regions of the world—particularly Eastern Africa, Western Africa, and South Central Asia—more than one in 10 girls was married by age 15.</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4</a:t>
            </a:fld>
            <a:endParaRPr lang="en-US" dirty="0"/>
          </a:p>
        </p:txBody>
      </p:sp>
    </p:spTree>
    <p:extLst>
      <p:ext uri="{BB962C8B-B14F-4D97-AF65-F5344CB8AC3E}">
        <p14:creationId xmlns:p14="http://schemas.microsoft.com/office/powerpoint/2010/main" val="600289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Adolescence and youth (ages 15 to 24) is the time when the majority of people become sexually active. Comprehensive knowledge of HIV—being able to correctly identify two ways to prevent sexual transmission of HIV, reject the two most-common local misconceptions about HIV, and know that a healthy-looking person can transmit HIV—is increasing around the world. However, many young people do not have the information or means to protect themselves from HIV. In countries with high prevalence, like Kenya and Haiti, less than half of all females ages 15 to 24 have sufficient knowledge of HIV. And in Mali, less than one-quarter of all young men and young women have comprehensive knowledge. While young women face a higher risk for becoming infected with HIV, males are more likely than females to have comprehensive knowledge of HIV. </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5</a:t>
            </a:fld>
            <a:endParaRPr lang="en-US" dirty="0"/>
          </a:p>
        </p:txBody>
      </p:sp>
    </p:spTree>
    <p:extLst>
      <p:ext uri="{BB962C8B-B14F-4D97-AF65-F5344CB8AC3E}">
        <p14:creationId xmlns:p14="http://schemas.microsoft.com/office/powerpoint/2010/main" val="2677672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The adolescent fertility rate measures the number of births per 1,000 women ages 15 to 19. Although the number of births among adolescent girls is declining around the world, adolescent childbearing remains common in many countries, particularly in sub-Saharan Africa. Early childbearing poses serious consequences to the health and development of young girls. The risk of maternal death and disability is higher for adolescents than for women in their 20s. At the same time, early childbearing often limits girls’ opportunities for education, training, and livelihood development. Adolescent childbearing is more common in developing countries, where nearly 10 percent of adolescent girls give birth each year, compared to less than 2 percent in developed countries. </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6</a:t>
            </a:fld>
            <a:endParaRPr lang="en-US" dirty="0"/>
          </a:p>
        </p:txBody>
      </p:sp>
    </p:spTree>
    <p:extLst>
      <p:ext uri="{BB962C8B-B14F-4D97-AF65-F5344CB8AC3E}">
        <p14:creationId xmlns:p14="http://schemas.microsoft.com/office/powerpoint/2010/main" val="1683214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Arial" charset="0"/>
                <a:ea typeface="ＭＳ Ｐゴシック" charset="-128"/>
                <a:cs typeface="ＭＳ Ｐゴシック"/>
              </a:rPr>
              <a:t>While many countries around the world have seen rapid progress toward universal primary education, ensuring that adolescents start and complete secondary education is crucial to their acquiring the knowledge and skills needed for healthy, productive lives. Progression to secondary school measures the likelihood that children who finish primary school will start their first year of secondary school. In the Philippines, nearly all children progress from primary school to secondary school. In Senegal and Lesotho, fewer than three-quarters of all students start secondary school, with girls less likely to progress compared to boys. While this transition may be more challenging for females than males, young men are also at-risk of leaving school too early. In the Dominican Republic and Mozambique, boys are less likely than girls to start secondary school</a:t>
            </a:r>
            <a:r>
              <a:rPr lang="en-US" dirty="0" smtClean="0"/>
              <a:t>.</a:t>
            </a:r>
          </a:p>
          <a:p>
            <a:endParaRPr lang="en-US" dirty="0"/>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7</a:t>
            </a:fld>
            <a:endParaRPr lang="en-US" dirty="0"/>
          </a:p>
        </p:txBody>
      </p:sp>
    </p:spTree>
    <p:extLst>
      <p:ext uri="{BB962C8B-B14F-4D97-AF65-F5344CB8AC3E}">
        <p14:creationId xmlns:p14="http://schemas.microsoft.com/office/powerpoint/2010/main" val="2182023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baseline="0" dirty="0" smtClean="0">
                <a:solidFill>
                  <a:schemeClr val="tx1"/>
                </a:solidFill>
                <a:latin typeface="Arial" charset="0"/>
                <a:ea typeface="ＭＳ Ｐゴシック" charset="-128"/>
                <a:cs typeface="ＭＳ Ｐゴシック"/>
              </a:rPr>
              <a:t>Many countries around the world are concerned about young people who are not in education, employment, or training (NEET). While unemployed youth who are in school or receiving training are investing in their future employment prospects and earning potential, NEETs are unemployed and not engaged in education opportunities. When young people are not in contact with the education system or the labor market, they cannot develop key skills for meaningful employment. Across countries with available data, more young women than young men are classified as NEETs. This situation is particularly pronounced in countries like Niger and Pakistan, where more than two of every three young women are NEETs.</a:t>
            </a:r>
          </a:p>
        </p:txBody>
      </p:sp>
      <p:sp>
        <p:nvSpPr>
          <p:cNvPr id="4" name="Slide Number Placeholder 3"/>
          <p:cNvSpPr>
            <a:spLocks noGrp="1"/>
          </p:cNvSpPr>
          <p:nvPr>
            <p:ph type="sldNum" sz="quarter" idx="10"/>
          </p:nvPr>
        </p:nvSpPr>
        <p:spPr/>
        <p:txBody>
          <a:bodyPr/>
          <a:lstStyle/>
          <a:p>
            <a:pPr>
              <a:defRPr/>
            </a:pPr>
            <a:fld id="{96FBA243-26B8-481D-8325-B438EAAEE84C}" type="slidenum">
              <a:rPr lang="en-US" smtClean="0"/>
              <a:pPr>
                <a:defRPr/>
              </a:pPr>
              <a:t>8</a:t>
            </a:fld>
            <a:endParaRPr lang="en-US" dirty="0"/>
          </a:p>
        </p:txBody>
      </p:sp>
    </p:spTree>
    <p:extLst>
      <p:ext uri="{BB962C8B-B14F-4D97-AF65-F5344CB8AC3E}">
        <p14:creationId xmlns:p14="http://schemas.microsoft.com/office/powerpoint/2010/main" val="2665726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 Id="rId3"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2.xml"/><Relationship Id="rId3" Type="http://schemas.openxmlformats.org/officeDocument/2006/relationships/image" Target="../media/image3.wmf"/></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 name="Picture 1" descr="Page1-background.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7909" name="Rectangle 85"/>
          <p:cNvSpPr>
            <a:spLocks noGrp="1" noChangeArrowheads="1"/>
          </p:cNvSpPr>
          <p:nvPr>
            <p:ph type="ctrTitle" sz="quarter"/>
          </p:nvPr>
        </p:nvSpPr>
        <p:spPr>
          <a:xfrm>
            <a:off x="838200" y="2098675"/>
            <a:ext cx="6248400" cy="1447800"/>
          </a:xfrm>
        </p:spPr>
        <p:txBody>
          <a:bodyPr anchor="b"/>
          <a:lstStyle>
            <a:lvl1pPr>
              <a:defRPr/>
            </a:lvl1pPr>
          </a:lstStyle>
          <a:p>
            <a:pPr lvl="0"/>
            <a:r>
              <a:rPr lang="en-US" noProof="0" smtClean="0"/>
              <a:t>Click to edit Master title style</a:t>
            </a:r>
          </a:p>
        </p:txBody>
      </p:sp>
      <p:sp>
        <p:nvSpPr>
          <p:cNvPr id="77910" name="Rectangle 86"/>
          <p:cNvSpPr>
            <a:spLocks noGrp="1" noChangeArrowheads="1"/>
          </p:cNvSpPr>
          <p:nvPr>
            <p:ph type="subTitle" sz="quarter" idx="1"/>
          </p:nvPr>
        </p:nvSpPr>
        <p:spPr>
          <a:xfrm>
            <a:off x="838200" y="3775075"/>
            <a:ext cx="6248400" cy="1101725"/>
          </a:xfrm>
        </p:spPr>
        <p:txBody>
          <a:bodyPr/>
          <a:lstStyle>
            <a:lvl1pPr marL="0" indent="0">
              <a:buFont typeface="Wingdings" pitchFamily="2" charset="2"/>
              <a:buNone/>
              <a:defRPr>
                <a:solidFill>
                  <a:srgbClr val="000000"/>
                </a:solidFill>
              </a:defRPr>
            </a:lvl1pPr>
          </a:lstStyle>
          <a:p>
            <a:pPr lvl="0"/>
            <a:r>
              <a:rPr lang="en-US" noProof="0" smtClean="0"/>
              <a:t>Click to edit Master subtitle style</a:t>
            </a:r>
          </a:p>
        </p:txBody>
      </p:sp>
      <p:sp>
        <p:nvSpPr>
          <p:cNvPr id="5" name="Rectangle 87"/>
          <p:cNvSpPr>
            <a:spLocks noGrp="1" noChangeArrowheads="1"/>
          </p:cNvSpPr>
          <p:nvPr>
            <p:ph type="ftr" sz="quarter" idx="10"/>
          </p:nvPr>
        </p:nvSpPr>
        <p:spPr bwMode="auto">
          <a:xfrm>
            <a:off x="2743200" y="6248400"/>
            <a:ext cx="5943600" cy="457200"/>
          </a:xfrm>
          <a:prstGeom prst="rect">
            <a:avLst/>
          </a:prstGeom>
          <a:extLst/>
        </p:spPr>
        <p:txBody>
          <a:bodyPr vert="horz" wrap="square" lIns="91440" tIns="45720" rIns="91440" bIns="45720" numCol="1" anchor="t" anchorCtr="0" compatLnSpc="1">
            <a:prstTxWarp prst="textNoShape">
              <a:avLst/>
            </a:prstTxWarp>
          </a:bodyPr>
          <a:lstStyle>
            <a:lvl1pPr eaLnBrk="0" hangingPunct="0">
              <a:defRPr sz="1200" b="1">
                <a:ea typeface="ＭＳ Ｐゴシック" charset="-128"/>
                <a:cs typeface="+mn-cs"/>
              </a:defRPr>
            </a:lvl1pPr>
          </a:lstStyle>
          <a:p>
            <a:pPr>
              <a:defRPr/>
            </a:pPr>
            <a:r>
              <a:rPr lang="en-US" dirty="0"/>
              <a:t>POPULATION REFERENCE BUREAU | www.prb.org</a:t>
            </a:r>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33463" y="1676400"/>
            <a:ext cx="7729537" cy="4648200"/>
          </a:xfrm>
        </p:spPr>
        <p:txBody>
          <a:bodyPr/>
          <a:lstStyle/>
          <a:p>
            <a:pPr lvl="0"/>
            <a:endParaRPr lang="en-US" noProof="0" dirty="0"/>
          </a:p>
        </p:txBody>
      </p:sp>
    </p:spTree>
    <p:extLst>
      <p:ext uri="{BB962C8B-B14F-4D97-AF65-F5344CB8AC3E}">
        <p14:creationId xmlns:p14="http://schemas.microsoft.com/office/powerpoint/2010/main" val="3685098592"/>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77908" name="Picture 84" descr="titlepagebg_solidblue"/>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8763" cy="6888163"/>
          </a:xfrm>
          <a:prstGeom prst="rect">
            <a:avLst/>
          </a:prstGeom>
          <a:noFill/>
          <a:extLst>
            <a:ext uri="{909E8E84-426E-40dd-AFC4-6F175D3DCCD1}">
              <a14:hiddenFill xmlns:a14="http://schemas.microsoft.com/office/drawing/2010/main">
                <a:solidFill>
                  <a:srgbClr val="FFFFFF"/>
                </a:solidFill>
              </a14:hiddenFill>
            </a:ext>
          </a:extLst>
        </p:spPr>
      </p:pic>
      <p:sp>
        <p:nvSpPr>
          <p:cNvPr id="77909" name="Rectangle 85"/>
          <p:cNvSpPr>
            <a:spLocks noGrp="1" noChangeArrowheads="1"/>
          </p:cNvSpPr>
          <p:nvPr>
            <p:ph type="ctrTitle" sz="quarter"/>
          </p:nvPr>
        </p:nvSpPr>
        <p:spPr>
          <a:xfrm>
            <a:off x="838200" y="2098675"/>
            <a:ext cx="6248400" cy="1447800"/>
          </a:xfrm>
        </p:spPr>
        <p:txBody>
          <a:bodyPr anchor="b"/>
          <a:lstStyle>
            <a:lvl1pPr>
              <a:defRPr/>
            </a:lvl1pPr>
          </a:lstStyle>
          <a:p>
            <a:pPr lvl="0"/>
            <a:r>
              <a:rPr lang="en-US" noProof="0" smtClean="0"/>
              <a:t>Click to edit Master title style</a:t>
            </a:r>
          </a:p>
        </p:txBody>
      </p:sp>
      <p:sp>
        <p:nvSpPr>
          <p:cNvPr id="77910" name="Rectangle 86"/>
          <p:cNvSpPr>
            <a:spLocks noGrp="1" noChangeArrowheads="1"/>
          </p:cNvSpPr>
          <p:nvPr>
            <p:ph type="subTitle" sz="quarter" idx="1"/>
          </p:nvPr>
        </p:nvSpPr>
        <p:spPr>
          <a:xfrm>
            <a:off x="838200" y="3775075"/>
            <a:ext cx="6248400" cy="1101725"/>
          </a:xfrm>
        </p:spPr>
        <p:txBody>
          <a:bodyPr/>
          <a:lstStyle>
            <a:lvl1pPr marL="0" indent="0">
              <a:buFont typeface="Wingdings" pitchFamily="2" charset="2"/>
              <a:buNone/>
              <a:defRPr>
                <a:solidFill>
                  <a:srgbClr val="000000"/>
                </a:solidFill>
              </a:defRPr>
            </a:lvl1pPr>
          </a:lstStyle>
          <a:p>
            <a:pPr lvl="0"/>
            <a:r>
              <a:rPr lang="en-US" noProof="0" smtClean="0"/>
              <a:t>Click to edit Master subtitle style</a:t>
            </a:r>
          </a:p>
        </p:txBody>
      </p:sp>
      <p:sp>
        <p:nvSpPr>
          <p:cNvPr id="77911" name="Rectangle 87"/>
          <p:cNvSpPr>
            <a:spLocks noGrp="1" noChangeArrowheads="1"/>
          </p:cNvSpPr>
          <p:nvPr>
            <p:ph type="ftr" sz="quarter" idx="3"/>
          </p:nvPr>
        </p:nvSpPr>
        <p:spPr bwMode="auto">
          <a:xfrm>
            <a:off x="2362200" y="6400800"/>
            <a:ext cx="6324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b="1"/>
            </a:lvl1pPr>
          </a:lstStyle>
          <a:p>
            <a:pPr eaLnBrk="0" hangingPunct="0"/>
            <a:r>
              <a:rPr lang="en-US" dirty="0" smtClean="0">
                <a:solidFill>
                  <a:srgbClr val="FFFFFF"/>
                </a:solidFill>
                <a:ea typeface="ＭＳ Ｐゴシック" pitchFamily="64" charset="-128"/>
                <a:cs typeface="+mn-cs"/>
              </a:rPr>
              <a:t>POPULATION REFERENCE BUREAU | www.prb.org</a:t>
            </a:r>
          </a:p>
        </p:txBody>
      </p:sp>
    </p:spTree>
    <p:extLst>
      <p:ext uri="{BB962C8B-B14F-4D97-AF65-F5344CB8AC3E}">
        <p14:creationId xmlns:p14="http://schemas.microsoft.com/office/powerpoint/2010/main" val="2683967861"/>
      </p:ext>
    </p:extLst>
  </p:cSld>
  <p:clrMapOvr>
    <a:overrideClrMapping bg1="dk2" tx1="lt1" bg2="dk1"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3082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32821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33463" y="1676400"/>
            <a:ext cx="3787775"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73638" y="1676400"/>
            <a:ext cx="3789362"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30253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826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58104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4869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40837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6089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02024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9425" y="533400"/>
            <a:ext cx="1933575"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23938" y="533400"/>
            <a:ext cx="5653087"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7512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23938" y="533400"/>
            <a:ext cx="7739062"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033463" y="1676400"/>
            <a:ext cx="7729537" cy="4648200"/>
          </a:xfrm>
        </p:spPr>
        <p:txBody>
          <a:bodyPr/>
          <a:lstStyle/>
          <a:p>
            <a:endParaRPr lang="en-US" dirty="0"/>
          </a:p>
        </p:txBody>
      </p:sp>
    </p:spTree>
    <p:extLst>
      <p:ext uri="{BB962C8B-B14F-4D97-AF65-F5344CB8AC3E}">
        <p14:creationId xmlns:p14="http://schemas.microsoft.com/office/powerpoint/2010/main" val="1946662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6978360"/>
      </p:ext>
    </p:extLst>
  </p:cSld>
  <p:clrMapOvr>
    <a:masterClrMapping/>
  </p:clrMapOvr>
  <p:timing>
    <p:tnLst>
      <p:par>
        <p:cTn xmlns:p14="http://schemas.microsoft.com/office/powerpoint/2010/main" id="1" dur="indefinite" restart="never" nodeType="tmRoot"/>
      </p:par>
    </p:tnLst>
  </p:timing>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6567818"/>
      </p:ext>
    </p:extLst>
  </p:cSld>
  <p:clrMapOvr>
    <a:masterClrMapping/>
  </p:clrMapOvr>
  <p:timing>
    <p:tnLst>
      <p:par>
        <p:cTn xmlns:p14="http://schemas.microsoft.com/office/powerpoint/2010/main" id="1" dur="indefinite" restart="never" nodeType="tmRoot"/>
      </p:par>
    </p:tnLst>
  </p:timing>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853274"/>
      </p:ext>
    </p:extLst>
  </p:cSld>
  <p:clrMapOvr>
    <a:masterClrMapping/>
  </p:clrMapOvr>
  <p:timing>
    <p:tnLst>
      <p:par>
        <p:cTn xmlns:p14="http://schemas.microsoft.com/office/powerpoint/2010/main" id="1" dur="indefinite" restart="never" nodeType="tmRoot"/>
      </p:par>
    </p:tnLst>
  </p:timing>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8659569"/>
      </p:ext>
    </p:extLst>
  </p:cSld>
  <p:clrMapOvr>
    <a:masterClrMapping/>
  </p:clrMapOvr>
  <p:timing>
    <p:tnLst>
      <p:par>
        <p:cTn xmlns:p14="http://schemas.microsoft.com/office/powerpoint/2010/main" id="1" dur="indefinite" restart="never" nodeType="tmRoot"/>
      </p:par>
    </p:tnLst>
  </p:timing>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3431829"/>
      </p:ext>
    </p:extLst>
  </p:cSld>
  <p:clrMapOvr>
    <a:masterClrMapping/>
  </p:clrMapOvr>
  <p:timing>
    <p:tnLst>
      <p:par>
        <p:cTn xmlns:p14="http://schemas.microsoft.com/office/powerpoint/2010/main" id="1" dur="indefinite" restart="never" nodeType="tmRoot"/>
      </p:par>
    </p:tnLst>
  </p:timing>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6253164"/>
      </p:ext>
    </p:extLst>
  </p:cSld>
  <p:clrMapOvr>
    <a:masterClrMapping/>
  </p:clrMapOvr>
  <p:timing>
    <p:tnLst>
      <p:par>
        <p:cTn xmlns:p14="http://schemas.microsoft.com/office/powerpoint/2010/main" id="1" dur="indefinite" restart="never" nodeType="tmRoot"/>
      </p:par>
    </p:tnLst>
  </p:timing>
  <p:hf sldNum="0" hdr="0" dt="0"/>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theme" Target="../theme/theme2.xml"/><Relationship Id="rId14" Type="http://schemas.openxmlformats.org/officeDocument/2006/relationships/image" Target="../media/image1.wmf"/><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65"/>
          <p:cNvSpPr>
            <a:spLocks noGrp="1" noChangeArrowheads="1"/>
          </p:cNvSpPr>
          <p:nvPr>
            <p:ph type="title"/>
          </p:nvPr>
        </p:nvSpPr>
        <p:spPr bwMode="auto">
          <a:xfrm>
            <a:off x="1023938" y="533400"/>
            <a:ext cx="7739062"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title style</a:t>
            </a:r>
          </a:p>
        </p:txBody>
      </p:sp>
      <p:sp>
        <p:nvSpPr>
          <p:cNvPr id="1027" name="Rectangle 66"/>
          <p:cNvSpPr>
            <a:spLocks noGrp="1" noChangeArrowheads="1"/>
          </p:cNvSpPr>
          <p:nvPr>
            <p:ph type="body" idx="1"/>
          </p:nvPr>
        </p:nvSpPr>
        <p:spPr bwMode="auto">
          <a:xfrm>
            <a:off x="1033463" y="1676400"/>
            <a:ext cx="7729537"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Line 84"/>
          <p:cNvSpPr>
            <a:spLocks noChangeShapeType="1"/>
          </p:cNvSpPr>
          <p:nvPr userDrawn="1"/>
        </p:nvSpPr>
        <p:spPr bwMode="auto">
          <a:xfrm>
            <a:off x="152400" y="533400"/>
            <a:ext cx="0" cy="6324600"/>
          </a:xfrm>
          <a:prstGeom prst="line">
            <a:avLst/>
          </a:prstGeom>
          <a:noFill/>
          <a:ln w="317500">
            <a:solidFill>
              <a:srgbClr val="BE891C"/>
            </a:solidFill>
            <a:round/>
            <a:headEnd/>
            <a:tailEnd/>
          </a:ln>
          <a:extLst/>
        </p:spPr>
        <p:txBody>
          <a:bodyPr wrap="none" anchor="ctr"/>
          <a:lstStyle/>
          <a:p>
            <a:pPr eaLnBrk="0" hangingPunct="0">
              <a:defRPr/>
            </a:pPr>
            <a:endParaRPr lang="en-US" dirty="0">
              <a:ln>
                <a:solidFill>
                  <a:srgbClr val="BE891C"/>
                </a:solidFill>
              </a:ln>
              <a:ea typeface="ＭＳ Ｐゴシック" pitchFamily="34" charset="-128"/>
              <a:cs typeface="+mn-cs"/>
            </a:endParaRPr>
          </a:p>
        </p:txBody>
      </p:sp>
      <p:sp>
        <p:nvSpPr>
          <p:cNvPr id="1029" name="Text Box 85"/>
          <p:cNvSpPr txBox="1">
            <a:spLocks noChangeArrowheads="1"/>
          </p:cNvSpPr>
          <p:nvPr userDrawn="1"/>
        </p:nvSpPr>
        <p:spPr bwMode="auto">
          <a:xfrm>
            <a:off x="3886200" y="6507163"/>
            <a:ext cx="4953000" cy="198437"/>
          </a:xfrm>
          <a:prstGeom prst="rect">
            <a:avLst/>
          </a:prstGeom>
          <a:noFill/>
          <a:ln>
            <a:noFill/>
          </a:ln>
          <a:extLst/>
        </p:spPr>
        <p:txBody>
          <a:bodyPr>
            <a:spAutoFit/>
          </a:bodyPr>
          <a:lstStyle>
            <a:lvl1pPr>
              <a:defRPr sz="2400">
                <a:solidFill>
                  <a:schemeClr val="tx1"/>
                </a:solidFill>
                <a:latin typeface="Arial" charset="0"/>
                <a:ea typeface="ＭＳ Ｐゴシック" pitchFamily="34" charset="-128"/>
              </a:defRPr>
            </a:lvl1pPr>
            <a:lvl2pPr marL="742950" indent="-285750">
              <a:defRPr sz="2400">
                <a:solidFill>
                  <a:schemeClr val="tx1"/>
                </a:solidFill>
                <a:latin typeface="Arial" charset="0"/>
                <a:ea typeface="ＭＳ Ｐゴシック" pitchFamily="34" charset="-128"/>
              </a:defRPr>
            </a:lvl2pPr>
            <a:lvl3pPr marL="1143000" indent="-228600">
              <a:defRPr sz="2400">
                <a:solidFill>
                  <a:schemeClr val="tx1"/>
                </a:solidFill>
                <a:latin typeface="Arial" charset="0"/>
                <a:ea typeface="ＭＳ Ｐゴシック" pitchFamily="34" charset="-128"/>
              </a:defRPr>
            </a:lvl3pPr>
            <a:lvl4pPr marL="1600200" indent="-228600">
              <a:defRPr sz="2400">
                <a:solidFill>
                  <a:schemeClr val="tx1"/>
                </a:solidFill>
                <a:latin typeface="Arial" charset="0"/>
                <a:ea typeface="ＭＳ Ｐゴシック" pitchFamily="34" charset="-128"/>
              </a:defRPr>
            </a:lvl4pPr>
            <a:lvl5pPr marL="2057400" indent="-22860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eaLnBrk="0" hangingPunct="0">
              <a:defRPr/>
            </a:pPr>
            <a:r>
              <a:rPr lang="en-US" sz="700" dirty="0" smtClean="0">
                <a:cs typeface="+mn-cs"/>
              </a:rPr>
              <a:t>© </a:t>
            </a:r>
            <a:r>
              <a:rPr lang="en-US" sz="700" dirty="0" smtClean="0">
                <a:solidFill>
                  <a:srgbClr val="333333"/>
                </a:solidFill>
                <a:cs typeface="+mn-cs"/>
              </a:rPr>
              <a:t>2013 Population Reference Bureau. All rights reserved. www.prb.org</a:t>
            </a:r>
          </a:p>
        </p:txBody>
      </p:sp>
      <p:pic>
        <p:nvPicPr>
          <p:cNvPr id="1030" name="Picture 86" descr="ppt-logo"/>
          <p:cNvPicPr>
            <a:picLocks noChangeAspect="1" noChangeArrowheads="1"/>
          </p:cNvPicPr>
          <p:nvPr userDrawn="1"/>
        </p:nvPicPr>
        <p:blipFill>
          <a:blip r:embed="rId12"/>
          <a:srcRect/>
          <a:stretch>
            <a:fillRect/>
          </a:stretch>
        </p:blipFill>
        <p:spPr bwMode="auto">
          <a:xfrm>
            <a:off x="990600" y="6507163"/>
            <a:ext cx="2311400" cy="152400"/>
          </a:xfrm>
          <a:prstGeom prst="rect">
            <a:avLst/>
          </a:prstGeom>
          <a:noFill/>
          <a:ln w="9525">
            <a:noFill/>
            <a:miter lim="800000"/>
            <a:headEnd/>
            <a:tailEnd/>
          </a:ln>
        </p:spPr>
      </p:pic>
      <p:sp>
        <p:nvSpPr>
          <p:cNvPr id="1031" name="Line 87"/>
          <p:cNvSpPr>
            <a:spLocks noChangeShapeType="1"/>
          </p:cNvSpPr>
          <p:nvPr userDrawn="1"/>
        </p:nvSpPr>
        <p:spPr bwMode="auto">
          <a:xfrm flipH="1">
            <a:off x="990600" y="6477000"/>
            <a:ext cx="7772400" cy="0"/>
          </a:xfrm>
          <a:prstGeom prst="line">
            <a:avLst/>
          </a:prstGeom>
          <a:noFill/>
          <a:ln w="6350">
            <a:solidFill>
              <a:schemeClr val="tx1"/>
            </a:solidFill>
            <a:round/>
            <a:headEnd/>
            <a:tailEnd/>
          </a:ln>
          <a:extLst/>
        </p:spPr>
        <p:txBody>
          <a:bodyPr wrap="none" anchor="ctr"/>
          <a:lstStyle/>
          <a:p>
            <a:pPr eaLnBrk="0" hangingPunct="0">
              <a:defRPr/>
            </a:pPr>
            <a:endParaRPr lang="en-US" dirty="0">
              <a:ea typeface="ＭＳ Ｐゴシック" pitchFamily="34" charset="-128"/>
              <a:cs typeface="+mn-cs"/>
            </a:endParaRPr>
          </a:p>
        </p:txBody>
      </p:sp>
    </p:spTree>
  </p:cSld>
  <p:clrMap bg1="lt1" tx1="dk1" bg2="lt2" tx2="dk2" accent1="accent1" accent2="accent2" accent3="accent3" accent4="accent4" accent5="accent5" accent6="accent6" hlink="hlink" folHlink="folHlink"/>
  <p:sldLayoutIdLst>
    <p:sldLayoutId id="2147483739" r:id="rId1"/>
    <p:sldLayoutId id="2147483737" r:id="rId2"/>
    <p:sldLayoutId id="2147483734" r:id="rId3"/>
    <p:sldLayoutId id="2147483757" r:id="rId4"/>
    <p:sldLayoutId id="2147483758" r:id="rId5"/>
    <p:sldLayoutId id="2147483760" r:id="rId6"/>
    <p:sldLayoutId id="2147483761" r:id="rId7"/>
    <p:sldLayoutId id="2147483762" r:id="rId8"/>
    <p:sldLayoutId id="2147483763" r:id="rId9"/>
    <p:sldLayoutId id="2147483755" r:id="rId10"/>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folHlink"/>
        </a:buClr>
        <a:buSzPct val="75000"/>
        <a:buFont typeface="Wingdings" pitchFamily="2" charset="2"/>
        <a:buChar char="n"/>
        <a:defRPr sz="30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tx2"/>
        </a:buClr>
        <a:buChar char="•"/>
        <a:defRPr sz="22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a:solidFill>
            <a:schemeClr val="tx1"/>
          </a:solidFill>
          <a:latin typeface="+mn-lt"/>
        </a:defRPr>
      </a:lvl6pPr>
      <a:lvl7pPr marL="2971800" indent="-228600" algn="l" rtl="0" fontAlgn="base">
        <a:spcBef>
          <a:spcPct val="20000"/>
        </a:spcBef>
        <a:spcAft>
          <a:spcPct val="0"/>
        </a:spcAft>
        <a:buClr>
          <a:schemeClr val="tx1"/>
        </a:buClr>
        <a:buSzPct val="85000"/>
        <a:buChar char="•"/>
        <a:defRPr>
          <a:solidFill>
            <a:schemeClr val="tx1"/>
          </a:solidFill>
          <a:latin typeface="+mn-lt"/>
        </a:defRPr>
      </a:lvl7pPr>
      <a:lvl8pPr marL="3429000" indent="-228600" algn="l" rtl="0" fontAlgn="base">
        <a:spcBef>
          <a:spcPct val="20000"/>
        </a:spcBef>
        <a:spcAft>
          <a:spcPct val="0"/>
        </a:spcAft>
        <a:buClr>
          <a:schemeClr val="tx1"/>
        </a:buClr>
        <a:buSzPct val="85000"/>
        <a:buChar char="•"/>
        <a:defRPr>
          <a:solidFill>
            <a:schemeClr val="tx1"/>
          </a:solidFill>
          <a:latin typeface="+mn-lt"/>
        </a:defRPr>
      </a:lvl8pPr>
      <a:lvl9pPr marL="3886200" indent="-228600" algn="l" rtl="0" fontAlgn="base">
        <a:spcBef>
          <a:spcPct val="20000"/>
        </a:spcBef>
        <a:spcAft>
          <a:spcPct val="0"/>
        </a:spcAft>
        <a:buClr>
          <a:schemeClr val="tx1"/>
        </a:buClr>
        <a:buSzPct val="85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6865" name="Rectangle 65"/>
          <p:cNvSpPr>
            <a:spLocks noGrp="1" noChangeArrowheads="1"/>
          </p:cNvSpPr>
          <p:nvPr>
            <p:ph type="title"/>
          </p:nvPr>
        </p:nvSpPr>
        <p:spPr bwMode="auto">
          <a:xfrm>
            <a:off x="1023938" y="533400"/>
            <a:ext cx="7739062"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76866" name="Rectangle 66"/>
          <p:cNvSpPr>
            <a:spLocks noGrp="1" noChangeArrowheads="1"/>
          </p:cNvSpPr>
          <p:nvPr>
            <p:ph type="body" idx="1"/>
          </p:nvPr>
        </p:nvSpPr>
        <p:spPr bwMode="auto">
          <a:xfrm>
            <a:off x="1033463" y="1676400"/>
            <a:ext cx="7729537"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84" name="Line 84"/>
          <p:cNvSpPr>
            <a:spLocks noChangeShapeType="1"/>
          </p:cNvSpPr>
          <p:nvPr userDrawn="1"/>
        </p:nvSpPr>
        <p:spPr bwMode="auto">
          <a:xfrm>
            <a:off x="152400" y="533400"/>
            <a:ext cx="0" cy="6324600"/>
          </a:xfrm>
          <a:prstGeom prst="line">
            <a:avLst/>
          </a:prstGeom>
          <a:noFill/>
          <a:ln w="317500">
            <a:solidFill>
              <a:schemeClr val="tx2"/>
            </a:solidFill>
            <a:round/>
            <a:headEnd/>
            <a:tailEnd/>
          </a:ln>
          <a:extLst>
            <a:ext uri="{909E8E84-426E-40dd-AFC4-6F175D3DCCD1}">
              <a14:hiddenFill xmlns:a14="http://schemas.microsoft.com/office/drawing/2010/main">
                <a:noFill/>
              </a14:hiddenFill>
            </a:ext>
          </a:extLst>
        </p:spPr>
        <p:txBody>
          <a:bodyPr wrap="none" anchor="ctr"/>
          <a:lstStyle/>
          <a:p>
            <a:pPr eaLnBrk="0" hangingPunct="0"/>
            <a:endParaRPr lang="en-US" dirty="0" smtClean="0">
              <a:solidFill>
                <a:srgbClr val="000000"/>
              </a:solidFill>
              <a:ea typeface="ＭＳ Ｐゴシック" pitchFamily="64" charset="-128"/>
              <a:cs typeface="+mn-cs"/>
            </a:endParaRPr>
          </a:p>
        </p:txBody>
      </p:sp>
      <p:sp>
        <p:nvSpPr>
          <p:cNvPr id="76885" name="Text Box 85"/>
          <p:cNvSpPr txBox="1">
            <a:spLocks noChangeArrowheads="1"/>
          </p:cNvSpPr>
          <p:nvPr userDrawn="1"/>
        </p:nvSpPr>
        <p:spPr bwMode="auto">
          <a:xfrm>
            <a:off x="3886200" y="6507163"/>
            <a:ext cx="4953000" cy="198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r" eaLnBrk="0" hangingPunct="0"/>
            <a:r>
              <a:rPr lang="en-US" sz="700" dirty="0" smtClean="0">
                <a:solidFill>
                  <a:srgbClr val="000000"/>
                </a:solidFill>
                <a:ea typeface="ＭＳ Ｐゴシック" pitchFamily="64" charset="-128"/>
                <a:cs typeface="+mn-cs"/>
              </a:rPr>
              <a:t>© </a:t>
            </a:r>
            <a:r>
              <a:rPr lang="en-US" sz="700" dirty="0" smtClean="0">
                <a:solidFill>
                  <a:srgbClr val="333333"/>
                </a:solidFill>
                <a:ea typeface="ＭＳ Ｐゴシック" pitchFamily="64" charset="-128"/>
                <a:cs typeface="+mn-cs"/>
              </a:rPr>
              <a:t>2010 Population Reference Bureau. All rights reserved. www.prb.org</a:t>
            </a:r>
          </a:p>
        </p:txBody>
      </p:sp>
      <p:pic>
        <p:nvPicPr>
          <p:cNvPr id="76886" name="Picture 86" descr="ppt-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90600" y="6507163"/>
            <a:ext cx="2311400" cy="152400"/>
          </a:xfrm>
          <a:prstGeom prst="rect">
            <a:avLst/>
          </a:prstGeom>
          <a:noFill/>
          <a:extLst>
            <a:ext uri="{909E8E84-426E-40dd-AFC4-6F175D3DCCD1}">
              <a14:hiddenFill xmlns:a14="http://schemas.microsoft.com/office/drawing/2010/main">
                <a:solidFill>
                  <a:srgbClr val="FFFFFF"/>
                </a:solidFill>
              </a14:hiddenFill>
            </a:ext>
          </a:extLst>
        </p:spPr>
      </p:pic>
      <p:sp>
        <p:nvSpPr>
          <p:cNvPr id="76887" name="Line 87"/>
          <p:cNvSpPr>
            <a:spLocks noChangeShapeType="1"/>
          </p:cNvSpPr>
          <p:nvPr userDrawn="1"/>
        </p:nvSpPr>
        <p:spPr bwMode="auto">
          <a:xfrm flipH="1">
            <a:off x="990600" y="6477000"/>
            <a:ext cx="77724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hangingPunct="0"/>
            <a:endParaRPr lang="en-US" dirty="0" smtClean="0">
              <a:solidFill>
                <a:srgbClr val="000000"/>
              </a:solidFill>
              <a:ea typeface="ＭＳ Ｐゴシック" pitchFamily="64" charset="-128"/>
              <a:cs typeface="+mn-cs"/>
            </a:endParaRPr>
          </a:p>
        </p:txBody>
      </p:sp>
    </p:spTree>
    <p:extLst>
      <p:ext uri="{BB962C8B-B14F-4D97-AF65-F5344CB8AC3E}">
        <p14:creationId xmlns:p14="http://schemas.microsoft.com/office/powerpoint/2010/main" val="3398470085"/>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folHlink"/>
        </a:buClr>
        <a:buSzPct val="75000"/>
        <a:buFont typeface="Wingdings" pitchFamily="2" charset="2"/>
        <a:buChar char="n"/>
        <a:defRPr sz="30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tx2"/>
        </a:buClr>
        <a:buChar char="•"/>
        <a:defRPr sz="2200">
          <a:solidFill>
            <a:schemeClr val="tx1"/>
          </a:solidFill>
          <a:latin typeface="+mn-lt"/>
        </a:defRPr>
      </a:lvl3pPr>
      <a:lvl4pPr marL="1600200" indent="-228600" algn="l" rtl="0" fontAlgn="base">
        <a:spcBef>
          <a:spcPct val="20000"/>
        </a:spcBef>
        <a:spcAft>
          <a:spcPct val="0"/>
        </a:spcAft>
        <a:buClr>
          <a:schemeClr val="hlink"/>
        </a:buClr>
        <a:buChar char="•"/>
        <a:defRPr>
          <a:solidFill>
            <a:schemeClr val="tx1"/>
          </a:solidFill>
          <a:latin typeface="+mn-lt"/>
        </a:defRPr>
      </a:lvl4pPr>
      <a:lvl5pPr marL="2057400" indent="-228600" algn="l" rtl="0" fontAlgn="base">
        <a:spcBef>
          <a:spcPct val="20000"/>
        </a:spcBef>
        <a:spcAft>
          <a:spcPct val="0"/>
        </a:spcAft>
        <a:buClr>
          <a:schemeClr val="tx1"/>
        </a:buClr>
        <a:buSzPct val="85000"/>
        <a:buChar char="•"/>
        <a:defRPr>
          <a:solidFill>
            <a:schemeClr val="tx1"/>
          </a:solidFill>
          <a:latin typeface="+mn-lt"/>
        </a:defRPr>
      </a:lvl5pPr>
      <a:lvl6pPr marL="2514600" indent="-228600" algn="l" rtl="0" fontAlgn="base">
        <a:spcBef>
          <a:spcPct val="20000"/>
        </a:spcBef>
        <a:spcAft>
          <a:spcPct val="0"/>
        </a:spcAft>
        <a:buClr>
          <a:schemeClr val="tx1"/>
        </a:buClr>
        <a:buSzPct val="85000"/>
        <a:buChar char="•"/>
        <a:defRPr>
          <a:solidFill>
            <a:schemeClr val="tx1"/>
          </a:solidFill>
          <a:latin typeface="+mn-lt"/>
        </a:defRPr>
      </a:lvl6pPr>
      <a:lvl7pPr marL="2971800" indent="-228600" algn="l" rtl="0" fontAlgn="base">
        <a:spcBef>
          <a:spcPct val="20000"/>
        </a:spcBef>
        <a:spcAft>
          <a:spcPct val="0"/>
        </a:spcAft>
        <a:buClr>
          <a:schemeClr val="tx1"/>
        </a:buClr>
        <a:buSzPct val="85000"/>
        <a:buChar char="•"/>
        <a:defRPr>
          <a:solidFill>
            <a:schemeClr val="tx1"/>
          </a:solidFill>
          <a:latin typeface="+mn-lt"/>
        </a:defRPr>
      </a:lvl7pPr>
      <a:lvl8pPr marL="3429000" indent="-228600" algn="l" rtl="0" fontAlgn="base">
        <a:spcBef>
          <a:spcPct val="20000"/>
        </a:spcBef>
        <a:spcAft>
          <a:spcPct val="0"/>
        </a:spcAft>
        <a:buClr>
          <a:schemeClr val="tx1"/>
        </a:buClr>
        <a:buSzPct val="85000"/>
        <a:buChar char="•"/>
        <a:defRPr>
          <a:solidFill>
            <a:schemeClr val="tx1"/>
          </a:solidFill>
          <a:latin typeface="+mn-lt"/>
        </a:defRPr>
      </a:lvl8pPr>
      <a:lvl9pPr marL="3886200" indent="-228600" algn="l" rtl="0" fontAlgn="base">
        <a:spcBef>
          <a:spcPct val="20000"/>
        </a:spcBef>
        <a:spcAft>
          <a:spcPct val="0"/>
        </a:spcAft>
        <a:buClr>
          <a:schemeClr val="tx1"/>
        </a:buClr>
        <a:buSzPct val="85000"/>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 Id="rId3" Type="http://schemas.openxmlformats.org/officeDocument/2006/relationships/image" Target="../media/image8.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 Id="rId3"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7" name="Rectangle 87"/>
          <p:cNvSpPr>
            <a:spLocks noGrp="1" noChangeArrowheads="1"/>
          </p:cNvSpPr>
          <p:nvPr>
            <p:ph type="ftr" sz="quarter" idx="3"/>
          </p:nvPr>
        </p:nvSpPr>
        <p:spPr>
          <a:xfrm>
            <a:off x="1524000" y="6248400"/>
            <a:ext cx="6324600" cy="457200"/>
          </a:xfrm>
        </p:spPr>
        <p:txBody>
          <a:bodyPr/>
          <a:lstStyle/>
          <a:p>
            <a:pPr algn="ctr"/>
            <a:r>
              <a:rPr lang="en-US" sz="1100" dirty="0" smtClean="0">
                <a:solidFill>
                  <a:srgbClr val="FFFFFF"/>
                </a:solidFill>
              </a:rPr>
              <a:t>POPULATION </a:t>
            </a:r>
            <a:r>
              <a:rPr lang="en-US" sz="1100" dirty="0">
                <a:solidFill>
                  <a:srgbClr val="FFFFFF"/>
                </a:solidFill>
              </a:rPr>
              <a:t>REFERENCE BUREAU | www.prb.org</a:t>
            </a:r>
          </a:p>
        </p:txBody>
      </p:sp>
      <p:sp>
        <p:nvSpPr>
          <p:cNvPr id="2054" name="Rectangle 6"/>
          <p:cNvSpPr>
            <a:spLocks noGrp="1" noChangeArrowheads="1"/>
          </p:cNvSpPr>
          <p:nvPr>
            <p:ph type="ctrTitle"/>
          </p:nvPr>
        </p:nvSpPr>
        <p:spPr>
          <a:xfrm>
            <a:off x="609600" y="2362200"/>
            <a:ext cx="6248400" cy="1447800"/>
          </a:xfrm>
        </p:spPr>
        <p:txBody>
          <a:bodyPr>
            <a:noAutofit/>
          </a:bodyPr>
          <a:lstStyle/>
          <a:p>
            <a:r>
              <a:rPr lang="en-US" sz="3200" dirty="0" smtClean="0"/>
              <a:t/>
            </a:r>
            <a:br>
              <a:rPr lang="en-US" sz="3200" dirty="0" smtClean="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4200" b="1" dirty="0" smtClean="0"/>
              <a:t>THE WORLD’S YOUTH</a:t>
            </a:r>
            <a:r>
              <a:rPr lang="en-US" sz="4400" b="1" dirty="0"/>
              <a:t/>
            </a:r>
            <a:br>
              <a:rPr lang="en-US" sz="4400" b="1" dirty="0"/>
            </a:br>
            <a:r>
              <a:rPr lang="en-US" sz="3200" dirty="0" smtClean="0"/>
              <a:t/>
            </a:r>
            <a:br>
              <a:rPr lang="en-US" sz="3200" dirty="0" smtClean="0"/>
            </a:br>
            <a:r>
              <a:rPr lang="en-US" sz="3200" dirty="0" smtClean="0"/>
              <a:t>2013 Data Sheet</a:t>
            </a:r>
            <a:endParaRPr lang="en-US" sz="3200" dirty="0"/>
          </a:p>
        </p:txBody>
      </p:sp>
      <p:sp>
        <p:nvSpPr>
          <p:cNvPr id="2057" name="Text Box 9"/>
          <p:cNvSpPr txBox="1">
            <a:spLocks noChangeArrowheads="1"/>
          </p:cNvSpPr>
          <p:nvPr/>
        </p:nvSpPr>
        <p:spPr bwMode="auto">
          <a:xfrm>
            <a:off x="838200" y="5334000"/>
            <a:ext cx="7696200" cy="33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eaLnBrk="0" hangingPunct="0">
              <a:spcBef>
                <a:spcPct val="50000"/>
              </a:spcBef>
            </a:pPr>
            <a:endParaRPr lang="en-US" sz="1600" dirty="0" smtClean="0">
              <a:solidFill>
                <a:srgbClr val="000000"/>
              </a:solidFill>
              <a:ea typeface="ＭＳ Ｐゴシック" pitchFamily="64" charset="-128"/>
              <a:cs typeface="+mn-cs"/>
            </a:endParaRPr>
          </a:p>
        </p:txBody>
      </p:sp>
      <p:sp>
        <p:nvSpPr>
          <p:cNvPr id="2058" name="Rectangle 10"/>
          <p:cNvSpPr>
            <a:spLocks noChangeArrowheads="1"/>
          </p:cNvSpPr>
          <p:nvPr/>
        </p:nvSpPr>
        <p:spPr bwMode="auto">
          <a:xfrm>
            <a:off x="914400" y="6400800"/>
            <a:ext cx="1295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0" hangingPunct="0"/>
            <a:endParaRPr lang="en-US" sz="1400" dirty="0" smtClean="0">
              <a:solidFill>
                <a:srgbClr val="FFFFFF"/>
              </a:solidFill>
              <a:ea typeface="ＭＳ Ｐゴシック" pitchFamily="64" charset="-128"/>
              <a:cs typeface="+mn-cs"/>
            </a:endParaRPr>
          </a:p>
        </p:txBody>
      </p:sp>
    </p:spTree>
    <p:extLst>
      <p:ext uri="{BB962C8B-B14F-4D97-AF65-F5344CB8AC3E}">
        <p14:creationId xmlns:p14="http://schemas.microsoft.com/office/powerpoint/2010/main" val="348952571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81000"/>
            <a:ext cx="7848600" cy="1066800"/>
          </a:xfrm>
        </p:spPr>
        <p:txBody>
          <a:bodyPr/>
          <a:lstStyle>
            <a:lvl1pPr>
              <a:defRPr/>
            </a:lvl1pPr>
          </a:lstStyle>
          <a:p>
            <a:r>
              <a:rPr lang="en-US" dirty="0">
                <a:solidFill>
                  <a:srgbClr val="D15120"/>
                </a:solidFill>
              </a:rPr>
              <a:t>Teenage Pregnancy and Childbearing</a:t>
            </a:r>
          </a:p>
        </p:txBody>
      </p:sp>
      <p:sp>
        <p:nvSpPr>
          <p:cNvPr id="5" name="TextBox 4"/>
          <p:cNvSpPr txBox="1"/>
          <p:nvPr/>
        </p:nvSpPr>
        <p:spPr>
          <a:xfrm>
            <a:off x="914400" y="5996435"/>
            <a:ext cx="7543800" cy="215444"/>
          </a:xfrm>
          <a:prstGeom prst="rect">
            <a:avLst/>
          </a:prstGeom>
          <a:noFill/>
        </p:spPr>
        <p:txBody>
          <a:bodyPr wrap="square" rtlCol="0">
            <a:spAutoFit/>
          </a:bodyPr>
          <a:lstStyle/>
          <a:p>
            <a:r>
              <a:rPr lang="en-US" sz="800" b="1" i="0" cap="small" baseline="0" dirty="0" smtClean="0"/>
              <a:t>Source</a:t>
            </a:r>
            <a:r>
              <a:rPr lang="en-US" sz="800" b="1" dirty="0" smtClean="0"/>
              <a:t>: </a:t>
            </a:r>
            <a:r>
              <a:rPr lang="en-US" sz="800" dirty="0"/>
              <a:t>ICF International, Demographic and Health Surveys.</a:t>
            </a:r>
          </a:p>
        </p:txBody>
      </p:sp>
      <p:pic>
        <p:nvPicPr>
          <p:cNvPr id="3" name="Picture 2" descr="fig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133600"/>
            <a:ext cx="7803874" cy="3099985"/>
          </a:xfrm>
          <a:prstGeom prst="rect">
            <a:avLst/>
          </a:prstGeom>
        </p:spPr>
      </p:pic>
    </p:spTree>
    <p:extLst>
      <p:ext uri="{BB962C8B-B14F-4D97-AF65-F5344CB8AC3E}">
        <p14:creationId xmlns:p14="http://schemas.microsoft.com/office/powerpoint/2010/main" val="207217248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81000"/>
            <a:ext cx="7739062" cy="1066800"/>
          </a:xfrm>
        </p:spPr>
        <p:txBody>
          <a:bodyPr/>
          <a:lstStyle>
            <a:lvl1pPr>
              <a:defRPr/>
            </a:lvl1pPr>
          </a:lstStyle>
          <a:p>
            <a:r>
              <a:rPr lang="en-US" dirty="0">
                <a:solidFill>
                  <a:srgbClr val="D15120"/>
                </a:solidFill>
              </a:rPr>
              <a:t>Teenage Pregnancy and Childbearing</a:t>
            </a:r>
          </a:p>
        </p:txBody>
      </p:sp>
      <p:sp>
        <p:nvSpPr>
          <p:cNvPr id="5" name="TextBox 4"/>
          <p:cNvSpPr txBox="1"/>
          <p:nvPr/>
        </p:nvSpPr>
        <p:spPr>
          <a:xfrm>
            <a:off x="914400" y="5996435"/>
            <a:ext cx="7543800" cy="215444"/>
          </a:xfrm>
          <a:prstGeom prst="rect">
            <a:avLst/>
          </a:prstGeom>
          <a:noFill/>
        </p:spPr>
        <p:txBody>
          <a:bodyPr wrap="square" rtlCol="0">
            <a:spAutoFit/>
          </a:bodyPr>
          <a:lstStyle/>
          <a:p>
            <a:r>
              <a:rPr lang="en-US" sz="800" b="1" i="0" cap="small" dirty="0" smtClean="0"/>
              <a:t>Source:</a:t>
            </a:r>
            <a:r>
              <a:rPr lang="en-US" sz="800" dirty="0" smtClean="0"/>
              <a:t> </a:t>
            </a:r>
            <a:r>
              <a:rPr lang="en-US" sz="800" dirty="0"/>
              <a:t>ICF International, Demographic and Health Surveys.</a:t>
            </a:r>
          </a:p>
        </p:txBody>
      </p:sp>
      <p:pic>
        <p:nvPicPr>
          <p:cNvPr id="2" name="Picture 1" descr="fig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2029040"/>
            <a:ext cx="7772400" cy="3304960"/>
          </a:xfrm>
          <a:prstGeom prst="rect">
            <a:avLst/>
          </a:prstGeom>
        </p:spPr>
      </p:pic>
    </p:spTree>
    <p:extLst>
      <p:ext uri="{BB962C8B-B14F-4D97-AF65-F5344CB8AC3E}">
        <p14:creationId xmlns:p14="http://schemas.microsoft.com/office/powerpoint/2010/main" val="363231648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1023938" y="381000"/>
            <a:ext cx="7739062" cy="990600"/>
          </a:xfrm>
        </p:spPr>
        <p:txBody>
          <a:bodyPr/>
          <a:lstStyle>
            <a:lvl1pPr>
              <a:defRPr/>
            </a:lvl1pPr>
          </a:lstStyle>
          <a:p>
            <a:r>
              <a:rPr lang="en-US" dirty="0">
                <a:solidFill>
                  <a:srgbClr val="D15120"/>
                </a:solidFill>
              </a:rPr>
              <a:t>Prevalence of Child Marriage</a:t>
            </a:r>
          </a:p>
        </p:txBody>
      </p:sp>
      <p:sp>
        <p:nvSpPr>
          <p:cNvPr id="9" name="TextBox 8"/>
          <p:cNvSpPr txBox="1"/>
          <p:nvPr/>
        </p:nvSpPr>
        <p:spPr>
          <a:xfrm>
            <a:off x="914400" y="6096000"/>
            <a:ext cx="7315200" cy="215444"/>
          </a:xfrm>
          <a:prstGeom prst="rect">
            <a:avLst/>
          </a:prstGeom>
          <a:noFill/>
        </p:spPr>
        <p:txBody>
          <a:bodyPr wrap="square" rtlCol="0">
            <a:spAutoFit/>
          </a:bodyPr>
          <a:lstStyle/>
          <a:p>
            <a:r>
              <a:rPr lang="en-US" sz="800" b="1" i="0" cap="small" dirty="0" smtClean="0"/>
              <a:t>Sources: </a:t>
            </a:r>
            <a:r>
              <a:rPr lang="en-US" sz="800" dirty="0"/>
              <a:t>PRB estimates based on ICF International, Demographic and Health Surveys; and UNICEF, Multiple Indicator Cluster Surveys.</a:t>
            </a:r>
          </a:p>
        </p:txBody>
      </p:sp>
      <p:pic>
        <p:nvPicPr>
          <p:cNvPr id="2" name="Picture 1" descr="fig3.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676400"/>
            <a:ext cx="7772400" cy="3796466"/>
          </a:xfrm>
          <a:prstGeom prst="rect">
            <a:avLst/>
          </a:prstGeom>
        </p:spPr>
      </p:pic>
    </p:spTree>
    <p:extLst>
      <p:ext uri="{BB962C8B-B14F-4D97-AF65-F5344CB8AC3E}">
        <p14:creationId xmlns:p14="http://schemas.microsoft.com/office/powerpoint/2010/main" val="230708629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81000"/>
            <a:ext cx="7739062" cy="1066800"/>
          </a:xfrm>
        </p:spPr>
        <p:txBody>
          <a:bodyPr/>
          <a:lstStyle>
            <a:lvl1pPr>
              <a:defRPr/>
            </a:lvl1pPr>
          </a:lstStyle>
          <a:p>
            <a:r>
              <a:rPr lang="en-US" dirty="0">
                <a:solidFill>
                  <a:srgbClr val="D15120"/>
                </a:solidFill>
              </a:rPr>
              <a:t>Comprehensive Knowledge of HIV Among Youth</a:t>
            </a:r>
          </a:p>
        </p:txBody>
      </p:sp>
      <p:sp>
        <p:nvSpPr>
          <p:cNvPr id="5" name="TextBox 4"/>
          <p:cNvSpPr txBox="1"/>
          <p:nvPr/>
        </p:nvSpPr>
        <p:spPr>
          <a:xfrm>
            <a:off x="914400" y="6109156"/>
            <a:ext cx="7315200" cy="215444"/>
          </a:xfrm>
          <a:prstGeom prst="rect">
            <a:avLst/>
          </a:prstGeom>
          <a:noFill/>
        </p:spPr>
        <p:txBody>
          <a:bodyPr wrap="square" rtlCol="0">
            <a:spAutoFit/>
          </a:bodyPr>
          <a:lstStyle/>
          <a:p>
            <a:r>
              <a:rPr lang="en-US" sz="800" b="1" i="0" cap="small" dirty="0" smtClean="0"/>
              <a:t>Sources:</a:t>
            </a:r>
            <a:r>
              <a:rPr lang="en-US" sz="800" dirty="0" smtClean="0"/>
              <a:t> </a:t>
            </a:r>
            <a:r>
              <a:rPr lang="en-US" sz="800" dirty="0"/>
              <a:t>United Nations Statistics Division, Millennium Development Goals Database.</a:t>
            </a:r>
          </a:p>
        </p:txBody>
      </p:sp>
      <p:pic>
        <p:nvPicPr>
          <p:cNvPr id="2" name="Picture 1" descr="fig4.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676400"/>
            <a:ext cx="6934200" cy="4315892"/>
          </a:xfrm>
          <a:prstGeom prst="rect">
            <a:avLst/>
          </a:prstGeom>
        </p:spPr>
      </p:pic>
    </p:spTree>
    <p:extLst>
      <p:ext uri="{BB962C8B-B14F-4D97-AF65-F5344CB8AC3E}">
        <p14:creationId xmlns:p14="http://schemas.microsoft.com/office/powerpoint/2010/main" val="1636606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381000"/>
            <a:ext cx="7739062" cy="1066800"/>
          </a:xfrm>
        </p:spPr>
        <p:txBody>
          <a:bodyPr/>
          <a:lstStyle>
            <a:lvl1pPr>
              <a:defRPr/>
            </a:lvl1pPr>
          </a:lstStyle>
          <a:p>
            <a:r>
              <a:rPr lang="en-US" dirty="0">
                <a:solidFill>
                  <a:srgbClr val="D15120"/>
                </a:solidFill>
              </a:rPr>
              <a:t>Adolescent Fertility Rates Worldwide </a:t>
            </a:r>
          </a:p>
        </p:txBody>
      </p:sp>
      <p:sp>
        <p:nvSpPr>
          <p:cNvPr id="5" name="TextBox 4"/>
          <p:cNvSpPr txBox="1"/>
          <p:nvPr/>
        </p:nvSpPr>
        <p:spPr>
          <a:xfrm>
            <a:off x="914400" y="6109156"/>
            <a:ext cx="7315200" cy="215444"/>
          </a:xfrm>
          <a:prstGeom prst="rect">
            <a:avLst/>
          </a:prstGeom>
          <a:noFill/>
        </p:spPr>
        <p:txBody>
          <a:bodyPr wrap="square" rtlCol="0">
            <a:spAutoFit/>
          </a:bodyPr>
          <a:lstStyle/>
          <a:p>
            <a:r>
              <a:rPr lang="en-US" sz="800" b="1" i="0" cap="small" dirty="0" smtClean="0"/>
              <a:t>Source:</a:t>
            </a:r>
            <a:r>
              <a:rPr lang="en-US" sz="800" dirty="0" smtClean="0"/>
              <a:t> </a:t>
            </a:r>
            <a:r>
              <a:rPr lang="en-US" sz="800" dirty="0"/>
              <a:t>United Nations Population Division, </a:t>
            </a:r>
            <a:r>
              <a:rPr lang="en-US" sz="800" i="1" dirty="0"/>
              <a:t>World Population Prospects: The 2010 Revision</a:t>
            </a:r>
            <a:r>
              <a:rPr lang="en-US" sz="800" dirty="0"/>
              <a:t> (2011).</a:t>
            </a:r>
          </a:p>
        </p:txBody>
      </p:sp>
      <p:pic>
        <p:nvPicPr>
          <p:cNvPr id="2" name="Picture 1" descr="fig5.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826" y="1597330"/>
            <a:ext cx="8240974" cy="3965270"/>
          </a:xfrm>
          <a:prstGeom prst="rect">
            <a:avLst/>
          </a:prstGeom>
        </p:spPr>
      </p:pic>
    </p:spTree>
    <p:extLst>
      <p:ext uri="{BB962C8B-B14F-4D97-AF65-F5344CB8AC3E}">
        <p14:creationId xmlns:p14="http://schemas.microsoft.com/office/powerpoint/2010/main" val="13230817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871538" y="381000"/>
            <a:ext cx="7739062" cy="1066800"/>
          </a:xfrm>
        </p:spPr>
        <p:txBody>
          <a:bodyPr/>
          <a:lstStyle>
            <a:lvl1pPr>
              <a:defRPr/>
            </a:lvl1pPr>
          </a:lstStyle>
          <a:p>
            <a:r>
              <a:rPr lang="en-US" dirty="0">
                <a:solidFill>
                  <a:srgbClr val="D15120"/>
                </a:solidFill>
              </a:rPr>
              <a:t>Progression to Secondary School</a:t>
            </a:r>
          </a:p>
        </p:txBody>
      </p:sp>
      <p:sp>
        <p:nvSpPr>
          <p:cNvPr id="8" name="TextBox 7"/>
          <p:cNvSpPr txBox="1"/>
          <p:nvPr/>
        </p:nvSpPr>
        <p:spPr>
          <a:xfrm>
            <a:off x="914400" y="6096000"/>
            <a:ext cx="7315200" cy="215444"/>
          </a:xfrm>
          <a:prstGeom prst="rect">
            <a:avLst/>
          </a:prstGeom>
          <a:noFill/>
        </p:spPr>
        <p:txBody>
          <a:bodyPr wrap="square" rtlCol="0">
            <a:spAutoFit/>
          </a:bodyPr>
          <a:lstStyle/>
          <a:p>
            <a:r>
              <a:rPr lang="en-US" sz="800" b="1" i="0" cap="small" dirty="0" smtClean="0"/>
              <a:t>Sources: </a:t>
            </a:r>
            <a:r>
              <a:rPr lang="en-US" sz="800" dirty="0"/>
              <a:t>World Bank, World Development Indicators database; and UNESCO Institute for Statistics.</a:t>
            </a:r>
          </a:p>
        </p:txBody>
      </p:sp>
      <p:pic>
        <p:nvPicPr>
          <p:cNvPr id="2" name="Picture 1" descr="fig6.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371600"/>
            <a:ext cx="7262925" cy="4419600"/>
          </a:xfrm>
          <a:prstGeom prst="rect">
            <a:avLst/>
          </a:prstGeom>
        </p:spPr>
      </p:pic>
    </p:spTree>
    <p:extLst>
      <p:ext uri="{BB962C8B-B14F-4D97-AF65-F5344CB8AC3E}">
        <p14:creationId xmlns:p14="http://schemas.microsoft.com/office/powerpoint/2010/main" val="9984881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914400" y="381000"/>
            <a:ext cx="7739062" cy="1066800"/>
          </a:xfrm>
        </p:spPr>
        <p:txBody>
          <a:bodyPr/>
          <a:lstStyle>
            <a:lvl1pPr>
              <a:defRPr/>
            </a:lvl1pPr>
          </a:lstStyle>
          <a:p>
            <a:r>
              <a:rPr lang="en-US" dirty="0">
                <a:solidFill>
                  <a:srgbClr val="D15120"/>
                </a:solidFill>
              </a:rPr>
              <a:t>Young People Without Jobs, Education, or Training</a:t>
            </a:r>
          </a:p>
        </p:txBody>
      </p:sp>
      <p:sp>
        <p:nvSpPr>
          <p:cNvPr id="8" name="TextBox 7"/>
          <p:cNvSpPr txBox="1"/>
          <p:nvPr/>
        </p:nvSpPr>
        <p:spPr>
          <a:xfrm>
            <a:off x="914400" y="5996435"/>
            <a:ext cx="7543800" cy="215444"/>
          </a:xfrm>
          <a:prstGeom prst="rect">
            <a:avLst/>
          </a:prstGeom>
          <a:noFill/>
        </p:spPr>
        <p:txBody>
          <a:bodyPr wrap="square" rtlCol="0">
            <a:spAutoFit/>
          </a:bodyPr>
          <a:lstStyle/>
          <a:p>
            <a:r>
              <a:rPr lang="en-US" sz="800" b="1" i="0" cap="small" dirty="0" smtClean="0"/>
              <a:t>Sources</a:t>
            </a:r>
            <a:r>
              <a:rPr lang="en-US" sz="800" b="1" dirty="0" smtClean="0"/>
              <a:t>:</a:t>
            </a:r>
            <a:r>
              <a:rPr lang="en-US" sz="800" dirty="0" smtClean="0"/>
              <a:t> </a:t>
            </a:r>
            <a:r>
              <a:rPr lang="en-US" sz="800" dirty="0"/>
              <a:t>International </a:t>
            </a:r>
            <a:r>
              <a:rPr lang="en-US" sz="800" dirty="0" err="1"/>
              <a:t>Labour</a:t>
            </a:r>
            <a:r>
              <a:rPr lang="en-US" sz="800" dirty="0"/>
              <a:t> Organization, </a:t>
            </a:r>
            <a:r>
              <a:rPr lang="en-US" sz="800" i="1" dirty="0"/>
              <a:t>Global Employment Trends for Youth 2012 </a:t>
            </a:r>
            <a:r>
              <a:rPr lang="en-US" sz="800" dirty="0"/>
              <a:t>(2012).</a:t>
            </a:r>
          </a:p>
        </p:txBody>
      </p:sp>
      <p:pic>
        <p:nvPicPr>
          <p:cNvPr id="2" name="Picture 1" descr="fig7.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676400"/>
            <a:ext cx="6781800" cy="4201284"/>
          </a:xfrm>
          <a:prstGeom prst="rect">
            <a:avLst/>
          </a:prstGeom>
        </p:spPr>
      </p:pic>
    </p:spTree>
    <p:extLst>
      <p:ext uri="{BB962C8B-B14F-4D97-AF65-F5344CB8AC3E}">
        <p14:creationId xmlns:p14="http://schemas.microsoft.com/office/powerpoint/2010/main" val="34232471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old Stripes">
  <a:themeElements>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Bold Strip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clrMap bg1="lt1" tx1="dk1" bg2="lt2" tx2="dk2" accent1="accent1" accent2="accent2" accent3="accent3" accent4="accent4" accent5="accent5" accent6="accent6" hlink="hlink" folHlink="folHlink"/>
    </a:extraClrScheme>
    <a:extraClrScheme>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old Stripes">
  <a:themeElements>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Bold Strip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64" charset="-128"/>
          </a:defRPr>
        </a:defPPr>
      </a:lstStyle>
    </a:lnDef>
  </a:objectDefaults>
  <a:extraClrSchemeLst>
    <a:extraClrScheme>
      <a:clrScheme name="Bold Stripes 1">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clrMap bg1="lt1" tx1="dk1" bg2="lt2" tx2="dk2" accent1="accent1" accent2="accent2" accent3="accent3" accent4="accent4" accent5="accent5" accent6="accent6" hlink="hlink" folHlink="folHlink"/>
    </a:extraClrScheme>
    <a:extraClrScheme>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EAEAEA"/>
      </a:lt1>
      <a:dk2>
        <a:srgbClr val="265E9E"/>
      </a:dk2>
      <a:lt2>
        <a:srgbClr val="EAEAEA"/>
      </a:lt2>
      <a:accent1>
        <a:srgbClr val="FFFFFF"/>
      </a:accent1>
      <a:accent2>
        <a:srgbClr val="DDDDDD"/>
      </a:accent2>
      <a:accent3>
        <a:srgbClr val="F3F3F3"/>
      </a:accent3>
      <a:accent4>
        <a:srgbClr val="000000"/>
      </a:accent4>
      <a:accent5>
        <a:srgbClr val="FFFFFF"/>
      </a:accent5>
      <a:accent6>
        <a:srgbClr val="C8C8C8"/>
      </a:accent6>
      <a:hlink>
        <a:srgbClr val="265E9E"/>
      </a:hlink>
      <a:folHlink>
        <a:srgbClr val="D0512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themeOverride>
</file>

<file path=ppt/theme/themeOverride2.xml><?xml version="1.0" encoding="utf-8"?>
<a:themeOverride xmlns:a="http://schemas.openxmlformats.org/drawingml/2006/main">
  <a:clrScheme name="Bold Stripes 2">
    <a:dk1>
      <a:srgbClr val="EAEAEA"/>
    </a:dk1>
    <a:lt1>
      <a:srgbClr val="FFFFFF"/>
    </a:lt1>
    <a:dk2>
      <a:srgbClr val="EAEAEA"/>
    </a:dk2>
    <a:lt2>
      <a:srgbClr val="FFFFFF"/>
    </a:lt2>
    <a:accent1>
      <a:srgbClr val="FFFFFF"/>
    </a:accent1>
    <a:accent2>
      <a:srgbClr val="DDDDDD"/>
    </a:accent2>
    <a:accent3>
      <a:srgbClr val="F3F3F3"/>
    </a:accent3>
    <a:accent4>
      <a:srgbClr val="DADADA"/>
    </a:accent4>
    <a:accent5>
      <a:srgbClr val="FFFFFF"/>
    </a:accent5>
    <a:accent6>
      <a:srgbClr val="C8C8C8"/>
    </a:accent6>
    <a:hlink>
      <a:srgbClr val="265E9E"/>
    </a:hlink>
    <a:folHlink>
      <a:srgbClr val="D05124"/>
    </a:folHlink>
  </a:clrScheme>
</a:themeOverride>
</file>

<file path=docProps/app.xml><?xml version="1.0" encoding="utf-8"?>
<Properties xmlns="http://schemas.openxmlformats.org/officeDocument/2006/extended-properties" xmlns:vt="http://schemas.openxmlformats.org/officeDocument/2006/docPropsVTypes">
  <Template/>
  <TotalTime>5424</TotalTime>
  <Words>1008</Words>
  <Application>Microsoft Macintosh PowerPoint</Application>
  <PresentationFormat>On-screen Show (4:3)</PresentationFormat>
  <Paragraphs>31</Paragraphs>
  <Slides>8</Slides>
  <Notes>8</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Bold Stripes</vt:lpstr>
      <vt:lpstr>1_Bold Stripes</vt:lpstr>
      <vt:lpstr>    THE WORLD’S YOUTH  2013 Data Sheet</vt:lpstr>
      <vt:lpstr>Teenage Pregnancy and Childbearing</vt:lpstr>
      <vt:lpstr>Teenage Pregnancy and Childbearing</vt:lpstr>
      <vt:lpstr>Prevalence of Child Marriage</vt:lpstr>
      <vt:lpstr>Comprehensive Knowledge of HIV Among Youth</vt:lpstr>
      <vt:lpstr>Adolescent Fertility Rates Worldwide </vt:lpstr>
      <vt:lpstr>Progression to Secondary School</vt:lpstr>
      <vt:lpstr>Young People Without Jobs, Education, or Training</vt:lpstr>
    </vt:vector>
  </TitlesOfParts>
  <Company>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PRB</dc:creator>
  <cp:lastModifiedBy>Prographics, Inc. Miller</cp:lastModifiedBy>
  <cp:revision>235</cp:revision>
  <cp:lastPrinted>2013-04-29T17:39:17Z</cp:lastPrinted>
  <dcterms:created xsi:type="dcterms:W3CDTF">2011-07-23T19:43:15Z</dcterms:created>
  <dcterms:modified xsi:type="dcterms:W3CDTF">2013-05-10T18:26:21Z</dcterms:modified>
</cp:coreProperties>
</file>