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3" r:id="rId1"/>
  </p:sldMasterIdLst>
  <p:notesMasterIdLst>
    <p:notesMasterId r:id="rId44"/>
  </p:notesMasterIdLst>
  <p:handoutMasterIdLst>
    <p:handoutMasterId r:id="rId45"/>
  </p:handoutMasterIdLst>
  <p:sldIdLst>
    <p:sldId id="357" r:id="rId2"/>
    <p:sldId id="394" r:id="rId3"/>
    <p:sldId id="418" r:id="rId4"/>
    <p:sldId id="346" r:id="rId5"/>
    <p:sldId id="390" r:id="rId6"/>
    <p:sldId id="388" r:id="rId7"/>
    <p:sldId id="402" r:id="rId8"/>
    <p:sldId id="374" r:id="rId9"/>
    <p:sldId id="392" r:id="rId10"/>
    <p:sldId id="399" r:id="rId11"/>
    <p:sldId id="404" r:id="rId12"/>
    <p:sldId id="380" r:id="rId13"/>
    <p:sldId id="419" r:id="rId14"/>
    <p:sldId id="417" r:id="rId15"/>
    <p:sldId id="391" r:id="rId16"/>
    <p:sldId id="407" r:id="rId17"/>
    <p:sldId id="420" r:id="rId18"/>
    <p:sldId id="393" r:id="rId19"/>
    <p:sldId id="416" r:id="rId20"/>
    <p:sldId id="375" r:id="rId21"/>
    <p:sldId id="409" r:id="rId22"/>
    <p:sldId id="410" r:id="rId23"/>
    <p:sldId id="379" r:id="rId24"/>
    <p:sldId id="403" r:id="rId25"/>
    <p:sldId id="360" r:id="rId26"/>
    <p:sldId id="398" r:id="rId27"/>
    <p:sldId id="421" r:id="rId28"/>
    <p:sldId id="422" r:id="rId29"/>
    <p:sldId id="408" r:id="rId30"/>
    <p:sldId id="396" r:id="rId31"/>
    <p:sldId id="363" r:id="rId32"/>
    <p:sldId id="411" r:id="rId33"/>
    <p:sldId id="426" r:id="rId34"/>
    <p:sldId id="424" r:id="rId35"/>
    <p:sldId id="413" r:id="rId36"/>
    <p:sldId id="425" r:id="rId37"/>
    <p:sldId id="428" r:id="rId38"/>
    <p:sldId id="397" r:id="rId39"/>
    <p:sldId id="342" r:id="rId40"/>
    <p:sldId id="341" r:id="rId41"/>
    <p:sldId id="427" r:id="rId42"/>
    <p:sldId id="362" r:id="rId43"/>
  </p:sldIdLst>
  <p:sldSz cx="9144000" cy="6858000" type="screen4x3"/>
  <p:notesSz cx="6881813" cy="9296400"/>
  <p:custDataLst>
    <p:tags r:id="rId46"/>
  </p:custDataLst>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2" pos="576">
          <p15:clr>
            <a:srgbClr val="A4A3A4"/>
          </p15:clr>
        </p15:guide>
        <p15:guide id="3" orient="horz">
          <p15:clr>
            <a:srgbClr val="A4A3A4"/>
          </p15:clr>
        </p15:guide>
        <p15:guide id="4" pos="552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ryn Streifel" initials="CS" lastIdx="25" clrIdx="0">
    <p:extLst>
      <p:ext uri="{19B8F6BF-5375-455C-9EA6-DF929625EA0E}">
        <p15:presenceInfo xmlns:p15="http://schemas.microsoft.com/office/powerpoint/2012/main" userId="S::cstreifel@prb.org::4d0180e0-9193-4592-92f6-8dd6f10581a3" providerId="AD"/>
      </p:ext>
    </p:extLst>
  </p:cmAuthor>
  <p:cmAuthor id="2" name="Kate Gilles" initials="KG" lastIdx="46" clrIdx="1">
    <p:extLst>
      <p:ext uri="{19B8F6BF-5375-455C-9EA6-DF929625EA0E}">
        <p15:presenceInfo xmlns:p15="http://schemas.microsoft.com/office/powerpoint/2012/main" userId="S::kgilles@prb.org::c762a46d-d9fb-4e1d-b940-963943903b28" providerId="AD"/>
      </p:ext>
    </p:extLst>
  </p:cmAuthor>
  <p:cmAuthor id="3" name="Nancy Matuszak" initials="NM" lastIdx="35" clrIdx="2">
    <p:extLst>
      <p:ext uri="{19B8F6BF-5375-455C-9EA6-DF929625EA0E}">
        <p15:presenceInfo xmlns:p15="http://schemas.microsoft.com/office/powerpoint/2012/main" userId="S::nmatuszak@prb.org::3c83d526-a862-4f4f-a14f-0ef36bbe7c1d" providerId="AD"/>
      </p:ext>
    </p:extLst>
  </p:cmAuthor>
  <p:cmAuthor id="4" name="Tess McLoud" initials="TM" lastIdx="12" clrIdx="3">
    <p:extLst>
      <p:ext uri="{19B8F6BF-5375-455C-9EA6-DF929625EA0E}">
        <p15:presenceInfo xmlns:p15="http://schemas.microsoft.com/office/powerpoint/2012/main" userId="S::Tmcloud@prb.org::e714b5d9-5a66-4eb5-878d-3b4ebaf115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7073"/>
    <a:srgbClr val="265E9E"/>
    <a:srgbClr val="E96D1F"/>
    <a:srgbClr val="FFFFFF"/>
    <a:srgbClr val="007BC0"/>
    <a:srgbClr val="0087D2"/>
    <a:srgbClr val="6DCBFF"/>
    <a:srgbClr val="2375BB"/>
    <a:srgbClr val="F3FBFF"/>
    <a:srgbClr val="E5F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82004" autoAdjust="0"/>
  </p:normalViewPr>
  <p:slideViewPr>
    <p:cSldViewPr>
      <p:cViewPr varScale="1">
        <p:scale>
          <a:sx n="133" d="100"/>
          <a:sy n="133" d="100"/>
        </p:scale>
        <p:origin x="2502" y="96"/>
      </p:cViewPr>
      <p:guideLst>
        <p:guide pos="576"/>
        <p:guide orient="horz"/>
        <p:guide pos="5520"/>
      </p:guideLst>
    </p:cSldViewPr>
  </p:slideViewPr>
  <p:outlineViewPr>
    <p:cViewPr>
      <p:scale>
        <a:sx n="33" d="100"/>
        <a:sy n="33" d="100"/>
      </p:scale>
      <p:origin x="0" y="2226"/>
    </p:cViewPr>
  </p:outlineViewPr>
  <p:notesTextViewPr>
    <p:cViewPr>
      <p:scale>
        <a:sx n="125" d="100"/>
        <a:sy n="125" d="100"/>
      </p:scale>
      <p:origin x="0" y="0"/>
    </p:cViewPr>
  </p:notesTextViewPr>
  <p:sorterViewPr>
    <p:cViewPr>
      <p:scale>
        <a:sx n="66" d="100"/>
        <a:sy n="66" d="100"/>
      </p:scale>
      <p:origin x="0" y="0"/>
    </p:cViewPr>
  </p:sorterViewPr>
  <p:notesViewPr>
    <p:cSldViewPr>
      <p:cViewPr varScale="1">
        <p:scale>
          <a:sx n="85" d="100"/>
          <a:sy n="85" d="100"/>
        </p:scale>
        <p:origin x="2148" y="10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22.jpeg"/></Relationships>
</file>

<file path=ppt/diagrams/_rels/data2.xml.rels><?xml version="1.0" encoding="UTF-8" standalone="yes"?>
<Relationships xmlns="http://schemas.openxmlformats.org/package/2006/relationships"><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1"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2.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187D0B-1F3C-41B6-942A-06D7D55ADC88}"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4C24F5D7-A7BA-450F-8F8A-22D528D98EDE}">
      <dgm:prSet phldrT="[Text]" custT="1"/>
      <dgm:spPr/>
      <dgm:t>
        <a:bodyPr/>
        <a:lstStyle/>
        <a:p>
          <a:pPr algn="ctr"/>
          <a:r>
            <a:rPr lang="en-US" sz="2400" b="1" dirty="0">
              <a:solidFill>
                <a:schemeClr val="tx1"/>
              </a:solidFill>
            </a:rPr>
            <a:t>UNFPA Estimations</a:t>
          </a:r>
        </a:p>
        <a:p>
          <a:pPr algn="ctr"/>
          <a:r>
            <a:rPr lang="en-US" sz="2000" b="1" dirty="0">
              <a:solidFill>
                <a:srgbClr val="FFC000"/>
              </a:solidFill>
            </a:rPr>
            <a:t>If the confinement period lasts 6 months. . . </a:t>
          </a:r>
        </a:p>
        <a:p>
          <a:pPr algn="ctr"/>
          <a:r>
            <a:rPr lang="en-US" sz="2000" dirty="0">
              <a:solidFill>
                <a:schemeClr val="tx1"/>
              </a:solidFill>
            </a:rPr>
            <a:t>47 million women with unmet need for contraception </a:t>
          </a:r>
        </a:p>
        <a:p>
          <a:pPr algn="ctr"/>
          <a:r>
            <a:rPr lang="en-US" sz="2000" dirty="0">
              <a:solidFill>
                <a:schemeClr val="tx1"/>
              </a:solidFill>
            </a:rPr>
            <a:t>7 million unplanned pregnancies</a:t>
          </a:r>
        </a:p>
        <a:p>
          <a:pPr algn="ctr"/>
          <a:r>
            <a:rPr lang="en-US" sz="2000" dirty="0">
              <a:solidFill>
                <a:schemeClr val="tx1"/>
              </a:solidFill>
            </a:rPr>
            <a:t>31 million additional cases of GBV</a:t>
          </a:r>
        </a:p>
        <a:p>
          <a:pPr algn="ctr"/>
          <a:r>
            <a:rPr lang="en-US" sz="2000" dirty="0">
              <a:solidFill>
                <a:schemeClr val="tx1"/>
              </a:solidFill>
            </a:rPr>
            <a:t>15 million cases of GBV for each additional 3 months of confinement</a:t>
          </a:r>
        </a:p>
      </dgm:t>
    </dgm:pt>
    <dgm:pt modelId="{F6F618FC-24B3-42D2-B9AA-25C33004C112}" type="sibTrans" cxnId="{4EB01F38-17EC-40B2-A285-1761C25B5949}">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en-US"/>
        </a:p>
      </dgm:t>
      <dgm:extLst>
        <a:ext uri="{E40237B7-FDA0-4F09-8148-C483321AD2D9}">
          <dgm14:cNvPr xmlns:dgm14="http://schemas.microsoft.com/office/drawing/2010/diagram" id="0" name="" descr="A picture containing outdoor, person, grass, beach&#10;&#10;Description automatically generated">
            <a:extLst>
              <a:ext uri="{FF2B5EF4-FFF2-40B4-BE49-F238E27FC236}">
                <a16:creationId xmlns:a16="http://schemas.microsoft.com/office/drawing/2014/main" id="{DD3C1F01-4AA5-4BB5-BD16-6635425FAA51}"/>
              </a:ext>
            </a:extLst>
          </dgm14:cNvPr>
        </a:ext>
      </dgm:extLst>
    </dgm:pt>
    <dgm:pt modelId="{93CC2E0D-C45A-4D34-93FC-F9B3848D0C3D}" type="parTrans" cxnId="{4EB01F38-17EC-40B2-A285-1761C25B5949}">
      <dgm:prSet/>
      <dgm:spPr/>
      <dgm:t>
        <a:bodyPr/>
        <a:lstStyle/>
        <a:p>
          <a:endParaRPr lang="en-US"/>
        </a:p>
      </dgm:t>
    </dgm:pt>
    <dgm:pt modelId="{0D79493A-64FA-4B99-BFAC-46118B700F71}" type="pres">
      <dgm:prSet presAssocID="{1E187D0B-1F3C-41B6-942A-06D7D55ADC88}" presName="Name0" presStyleCnt="0">
        <dgm:presLayoutVars>
          <dgm:chMax val="7"/>
          <dgm:chPref val="7"/>
          <dgm:dir/>
        </dgm:presLayoutVars>
      </dgm:prSet>
      <dgm:spPr/>
    </dgm:pt>
    <dgm:pt modelId="{4CF8CE26-DB4D-4E54-A34A-6DC83F286EC7}" type="pres">
      <dgm:prSet presAssocID="{1E187D0B-1F3C-41B6-942A-06D7D55ADC88}" presName="Name1" presStyleCnt="0"/>
      <dgm:spPr/>
    </dgm:pt>
    <dgm:pt modelId="{72ACDC02-E511-49D8-9059-9C3168EDAE0A}" type="pres">
      <dgm:prSet presAssocID="{F6F618FC-24B3-42D2-B9AA-25C33004C112}" presName="picture_1" presStyleCnt="0"/>
      <dgm:spPr/>
    </dgm:pt>
    <dgm:pt modelId="{A2B7CD10-D494-4C6C-AFBF-BD1FD81A124D}" type="pres">
      <dgm:prSet presAssocID="{F6F618FC-24B3-42D2-B9AA-25C33004C112}" presName="pictureRepeatNode" presStyleLbl="alignImgPlace1" presStyleIdx="0" presStyleCnt="1" custLinFactNeighborX="-43365" custLinFactNeighborY="15000"/>
      <dgm:spPr/>
    </dgm:pt>
    <dgm:pt modelId="{DB9770FF-0859-45D4-A6D0-2E0B16081505}" type="pres">
      <dgm:prSet presAssocID="{4C24F5D7-A7BA-450F-8F8A-22D528D98EDE}" presName="text_1" presStyleLbl="node1" presStyleIdx="0" presStyleCnt="0" custScaleX="126042" custScaleY="187878" custLinFactNeighborX="81250" custLinFactNeighborY="-4343">
        <dgm:presLayoutVars>
          <dgm:bulletEnabled val="1"/>
        </dgm:presLayoutVars>
      </dgm:prSet>
      <dgm:spPr/>
    </dgm:pt>
  </dgm:ptLst>
  <dgm:cxnLst>
    <dgm:cxn modelId="{4EB01F38-17EC-40B2-A285-1761C25B5949}" srcId="{1E187D0B-1F3C-41B6-942A-06D7D55ADC88}" destId="{4C24F5D7-A7BA-450F-8F8A-22D528D98EDE}" srcOrd="0" destOrd="0" parTransId="{93CC2E0D-C45A-4D34-93FC-F9B3848D0C3D}" sibTransId="{F6F618FC-24B3-42D2-B9AA-25C33004C112}"/>
    <dgm:cxn modelId="{8ADFDF76-66C1-43D1-BDC7-2E832EAE890B}" type="presOf" srcId="{1E187D0B-1F3C-41B6-942A-06D7D55ADC88}" destId="{0D79493A-64FA-4B99-BFAC-46118B700F71}" srcOrd="0" destOrd="0" presId="urn:microsoft.com/office/officeart/2008/layout/CircularPictureCallout"/>
    <dgm:cxn modelId="{B620F68B-686C-48F6-BF25-050C8EFE77B8}" type="presOf" srcId="{4C24F5D7-A7BA-450F-8F8A-22D528D98EDE}" destId="{DB9770FF-0859-45D4-A6D0-2E0B16081505}" srcOrd="0" destOrd="0" presId="urn:microsoft.com/office/officeart/2008/layout/CircularPictureCallout"/>
    <dgm:cxn modelId="{65F3C1E4-C06F-4BA2-8154-1263310910D0}" type="presOf" srcId="{F6F618FC-24B3-42D2-B9AA-25C33004C112}" destId="{A2B7CD10-D494-4C6C-AFBF-BD1FD81A124D}" srcOrd="0" destOrd="0" presId="urn:microsoft.com/office/officeart/2008/layout/CircularPictureCallout"/>
    <dgm:cxn modelId="{7AE4BC9A-BEC9-4D4E-AF2F-EE62D0D55522}" type="presParOf" srcId="{0D79493A-64FA-4B99-BFAC-46118B700F71}" destId="{4CF8CE26-DB4D-4E54-A34A-6DC83F286EC7}" srcOrd="0" destOrd="0" presId="urn:microsoft.com/office/officeart/2008/layout/CircularPictureCallout"/>
    <dgm:cxn modelId="{5295604D-795F-4E07-8F3C-71FC97654134}" type="presParOf" srcId="{4CF8CE26-DB4D-4E54-A34A-6DC83F286EC7}" destId="{72ACDC02-E511-49D8-9059-9C3168EDAE0A}" srcOrd="0" destOrd="0" presId="urn:microsoft.com/office/officeart/2008/layout/CircularPictureCallout"/>
    <dgm:cxn modelId="{D44B5385-286A-4B19-BFE5-11DF050F6BF7}" type="presParOf" srcId="{72ACDC02-E511-49D8-9059-9C3168EDAE0A}" destId="{A2B7CD10-D494-4C6C-AFBF-BD1FD81A124D}" srcOrd="0" destOrd="0" presId="urn:microsoft.com/office/officeart/2008/layout/CircularPictureCallout"/>
    <dgm:cxn modelId="{462B3B7F-C437-426F-9DE5-678978182316}" type="presParOf" srcId="{4CF8CE26-DB4D-4E54-A34A-6DC83F286EC7}" destId="{DB9770FF-0859-45D4-A6D0-2E0B16081505}"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5D92A-48FF-4F9B-8505-CABFF06D9BFE}" type="doc">
      <dgm:prSet loTypeId="urn:microsoft.com/office/officeart/2008/layout/BubblePictureList" loCatId="picture" qsTypeId="urn:microsoft.com/office/officeart/2005/8/quickstyle/simple1" qsCatId="simple" csTypeId="urn:microsoft.com/office/officeart/2005/8/colors/accent1_2" csCatId="accent1" phldr="1"/>
      <dgm:spPr/>
    </dgm:pt>
    <dgm:pt modelId="{22DC335D-2E41-4722-A1D5-7B5C463E8BC7}">
      <dgm:prSet phldrT="[Text]" custT="1"/>
      <dgm:spPr/>
      <dgm:t>
        <a:bodyPr/>
        <a:lstStyle/>
        <a:p>
          <a:pPr algn="l"/>
          <a:r>
            <a:rPr lang="en-US" sz="1800" kern="1200" dirty="0">
              <a:solidFill>
                <a:schemeClr val="tx1"/>
              </a:solidFill>
              <a:latin typeface="+mn-lt"/>
              <a:ea typeface="+mn-ea"/>
              <a:cs typeface="+mn-cs"/>
            </a:rPr>
            <a:t>By April 2020, </a:t>
          </a:r>
          <a:r>
            <a:rPr lang="en-US" sz="1800" b="1" kern="1200" dirty="0">
              <a:solidFill>
                <a:srgbClr val="FFC000"/>
              </a:solidFill>
              <a:latin typeface="+mn-lt"/>
              <a:ea typeface="+mn-ea"/>
              <a:cs typeface="+mn-cs"/>
            </a:rPr>
            <a:t>5,633 IPPF clinics had closed </a:t>
          </a:r>
          <a:r>
            <a:rPr lang="en-US" sz="1800" kern="1200" dirty="0">
              <a:solidFill>
                <a:schemeClr val="tx1"/>
              </a:solidFill>
              <a:latin typeface="+mn-lt"/>
              <a:ea typeface="+mn-ea"/>
              <a:cs typeface="+mn-cs"/>
            </a:rPr>
            <a:t>across 64 countries, or 14% of total IPPF service delivery sites</a:t>
          </a:r>
        </a:p>
        <a:p>
          <a:pPr algn="l"/>
          <a:endParaRPr lang="en-US" sz="1800" kern="1200" dirty="0">
            <a:solidFill>
              <a:srgbClr val="717073"/>
            </a:solidFill>
            <a:latin typeface="+mn-lt"/>
            <a:ea typeface="+mn-ea"/>
            <a:cs typeface="+mn-cs"/>
          </a:endParaRPr>
        </a:p>
        <a:p>
          <a:pPr algn="l"/>
          <a:r>
            <a:rPr lang="en-US" sz="1800" b="1" kern="1200" dirty="0">
              <a:solidFill>
                <a:srgbClr val="FFC000"/>
              </a:solidFill>
              <a:latin typeface="+mn-lt"/>
              <a:ea typeface="+mn-ea"/>
              <a:cs typeface="+mn-cs"/>
            </a:rPr>
            <a:t>Access to safe abortion was reduced or eliminated </a:t>
          </a:r>
          <a:r>
            <a:rPr lang="en-US" sz="1800" kern="1200" dirty="0">
              <a:solidFill>
                <a:schemeClr val="tx1"/>
              </a:solidFill>
              <a:latin typeface="+mn-lt"/>
              <a:ea typeface="+mn-ea"/>
              <a:cs typeface="+mn-cs"/>
            </a:rPr>
            <a:t>for 1.85 million women in India, representing 59% of women seeking abortions</a:t>
          </a:r>
        </a:p>
        <a:p>
          <a:pPr algn="l"/>
          <a:endParaRPr lang="en-US" sz="1800" kern="1200" dirty="0">
            <a:solidFill>
              <a:srgbClr val="717073"/>
            </a:solidFill>
            <a:latin typeface="+mn-lt"/>
            <a:ea typeface="+mn-ea"/>
            <a:cs typeface="+mn-cs"/>
          </a:endParaRPr>
        </a:p>
        <a:p>
          <a:pPr algn="l"/>
          <a:r>
            <a:rPr lang="en-US" sz="1800" kern="1200" dirty="0">
              <a:solidFill>
                <a:schemeClr val="tx1"/>
              </a:solidFill>
              <a:latin typeface="+mn-lt"/>
              <a:ea typeface="+mn-ea"/>
              <a:cs typeface="+mn-cs"/>
            </a:rPr>
            <a:t>Governments throughout the world using the public health emergency to </a:t>
          </a:r>
          <a:r>
            <a:rPr lang="en-US" sz="1800" b="1" kern="1200" dirty="0">
              <a:solidFill>
                <a:srgbClr val="FFC000"/>
              </a:solidFill>
              <a:latin typeface="Arial"/>
              <a:ea typeface="+mn-ea"/>
              <a:cs typeface="+mn-cs"/>
            </a:rPr>
            <a:t>reduce access to abortion services </a:t>
          </a:r>
          <a:endParaRPr lang="en-US" sz="1800" kern="1200" dirty="0">
            <a:solidFill>
              <a:schemeClr val="tx1"/>
            </a:solidFill>
            <a:latin typeface="+mn-lt"/>
            <a:ea typeface="+mn-ea"/>
            <a:cs typeface="+mn-cs"/>
          </a:endParaRPr>
        </a:p>
      </dgm:t>
    </dgm:pt>
    <dgm:pt modelId="{AACC9257-8376-4252-88ED-D684E2C5DF4B}" type="parTrans" cxnId="{9A09CCD0-0719-4CF1-887F-0D0FA9DBE34B}">
      <dgm:prSet/>
      <dgm:spPr/>
      <dgm:t>
        <a:bodyPr/>
        <a:lstStyle/>
        <a:p>
          <a:endParaRPr lang="en-US"/>
        </a:p>
      </dgm:t>
    </dgm:pt>
    <dgm:pt modelId="{3504E81B-428B-44B7-B7B0-1BEAC8A21D06}" type="sibTrans" cxnId="{9A09CCD0-0719-4CF1-887F-0D0FA9DBE34B}">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en-US"/>
        </a:p>
      </dgm:t>
      <dgm:extLst>
        <a:ext uri="{E40237B7-FDA0-4F09-8148-C483321AD2D9}">
          <dgm14:cNvPr xmlns:dgm14="http://schemas.microsoft.com/office/drawing/2010/diagram" id="0" name="" descr="A dirt path in front of a house&#10;&#10;Description automatically generated">
            <a:extLst>
              <a:ext uri="{FF2B5EF4-FFF2-40B4-BE49-F238E27FC236}">
                <a16:creationId xmlns:a16="http://schemas.microsoft.com/office/drawing/2014/main" id="{C4B5D840-97C0-457E-AB54-9609D2038611}"/>
              </a:ext>
            </a:extLst>
          </dgm14:cNvPr>
        </a:ext>
      </dgm:extLst>
    </dgm:pt>
    <dgm:pt modelId="{9F9BFA9A-7E74-4E15-AA09-576046AEBFC3}" type="pres">
      <dgm:prSet presAssocID="{4A85D92A-48FF-4F9B-8505-CABFF06D9BFE}" presName="Name0" presStyleCnt="0">
        <dgm:presLayoutVars>
          <dgm:chMax val="8"/>
          <dgm:chPref val="8"/>
          <dgm:dir/>
        </dgm:presLayoutVars>
      </dgm:prSet>
      <dgm:spPr/>
    </dgm:pt>
    <dgm:pt modelId="{91F7F28E-A8F3-43FE-881A-3C13159CA2B6}" type="pres">
      <dgm:prSet presAssocID="{22DC335D-2E41-4722-A1D5-7B5C463E8BC7}" presName="parent_text_1" presStyleLbl="revTx" presStyleIdx="0" presStyleCnt="1" custScaleX="65154" custScaleY="87094" custLinFactY="100000" custLinFactNeighborX="10002" custLinFactNeighborY="154487">
        <dgm:presLayoutVars>
          <dgm:chMax val="0"/>
          <dgm:chPref val="0"/>
          <dgm:bulletEnabled val="1"/>
        </dgm:presLayoutVars>
      </dgm:prSet>
      <dgm:spPr/>
    </dgm:pt>
    <dgm:pt modelId="{2119B2A5-5355-4B14-A91C-090FCAD60149}" type="pres">
      <dgm:prSet presAssocID="{22DC335D-2E41-4722-A1D5-7B5C463E8BC7}" presName="image_accent_1" presStyleCnt="0"/>
      <dgm:spPr/>
    </dgm:pt>
    <dgm:pt modelId="{62C2F957-26CE-4955-A2A6-AA00DC06A717}" type="pres">
      <dgm:prSet presAssocID="{22DC335D-2E41-4722-A1D5-7B5C463E8BC7}" presName="imageAccentRepeatNode" presStyleLbl="alignNode1" presStyleIdx="0" presStyleCnt="2"/>
      <dgm:spPr/>
    </dgm:pt>
    <dgm:pt modelId="{D82FDC57-7BB2-4B95-9C3A-AD5B08EC8221}" type="pres">
      <dgm:prSet presAssocID="{22DC335D-2E41-4722-A1D5-7B5C463E8BC7}" presName="accent_1" presStyleLbl="alignNode1" presStyleIdx="1" presStyleCnt="2"/>
      <dgm:spPr/>
    </dgm:pt>
    <dgm:pt modelId="{8532DB9F-D956-45D5-9F28-B5D75F055005}" type="pres">
      <dgm:prSet presAssocID="{3504E81B-428B-44B7-B7B0-1BEAC8A21D06}" presName="image_1" presStyleCnt="0"/>
      <dgm:spPr/>
    </dgm:pt>
    <dgm:pt modelId="{98B4807B-40F6-4219-ABA5-B408FCA7DC08}" type="pres">
      <dgm:prSet presAssocID="{3504E81B-428B-44B7-B7B0-1BEAC8A21D06}" presName="imageRepeatNode" presStyleLbl="fgImgPlace1" presStyleIdx="0" presStyleCnt="1" custLinFactNeighborX="49798" custLinFactNeighborY="-37442"/>
      <dgm:spPr/>
    </dgm:pt>
  </dgm:ptLst>
  <dgm:cxnLst>
    <dgm:cxn modelId="{22DF5F20-0BA3-45B5-A8A6-B82A5FC9A15B}" type="presOf" srcId="{22DC335D-2E41-4722-A1D5-7B5C463E8BC7}" destId="{91F7F28E-A8F3-43FE-881A-3C13159CA2B6}" srcOrd="0" destOrd="0" presId="urn:microsoft.com/office/officeart/2008/layout/BubblePictureList"/>
    <dgm:cxn modelId="{9A09CCD0-0719-4CF1-887F-0D0FA9DBE34B}" srcId="{4A85D92A-48FF-4F9B-8505-CABFF06D9BFE}" destId="{22DC335D-2E41-4722-A1D5-7B5C463E8BC7}" srcOrd="0" destOrd="0" parTransId="{AACC9257-8376-4252-88ED-D684E2C5DF4B}" sibTransId="{3504E81B-428B-44B7-B7B0-1BEAC8A21D06}"/>
    <dgm:cxn modelId="{C6B6D5E7-0E32-4008-83AE-CFC505DCFF95}" type="presOf" srcId="{3504E81B-428B-44B7-B7B0-1BEAC8A21D06}" destId="{98B4807B-40F6-4219-ABA5-B408FCA7DC08}" srcOrd="0" destOrd="0" presId="urn:microsoft.com/office/officeart/2008/layout/BubblePictureList"/>
    <dgm:cxn modelId="{81B219E9-1570-473F-819C-CC03DE3878A6}" type="presOf" srcId="{4A85D92A-48FF-4F9B-8505-CABFF06D9BFE}" destId="{9F9BFA9A-7E74-4E15-AA09-576046AEBFC3}" srcOrd="0" destOrd="0" presId="urn:microsoft.com/office/officeart/2008/layout/BubblePictureList"/>
    <dgm:cxn modelId="{A7093084-50F4-4BFD-8002-4DF80E98EA52}" type="presParOf" srcId="{9F9BFA9A-7E74-4E15-AA09-576046AEBFC3}" destId="{91F7F28E-A8F3-43FE-881A-3C13159CA2B6}" srcOrd="0" destOrd="0" presId="urn:microsoft.com/office/officeart/2008/layout/BubblePictureList"/>
    <dgm:cxn modelId="{8C940A43-30EA-4336-8AC7-A3444734BC80}" type="presParOf" srcId="{9F9BFA9A-7E74-4E15-AA09-576046AEBFC3}" destId="{2119B2A5-5355-4B14-A91C-090FCAD60149}" srcOrd="1" destOrd="0" presId="urn:microsoft.com/office/officeart/2008/layout/BubblePictureList"/>
    <dgm:cxn modelId="{690515A3-39B2-4699-BC31-A5421149F7E7}" type="presParOf" srcId="{2119B2A5-5355-4B14-A91C-090FCAD60149}" destId="{62C2F957-26CE-4955-A2A6-AA00DC06A717}" srcOrd="0" destOrd="0" presId="urn:microsoft.com/office/officeart/2008/layout/BubblePictureList"/>
    <dgm:cxn modelId="{0402170B-6186-4A17-B220-00C429B52692}" type="presParOf" srcId="{9F9BFA9A-7E74-4E15-AA09-576046AEBFC3}" destId="{D82FDC57-7BB2-4B95-9C3A-AD5B08EC8221}" srcOrd="2" destOrd="0" presId="urn:microsoft.com/office/officeart/2008/layout/BubblePictureList"/>
    <dgm:cxn modelId="{6E4ED538-0F9D-4768-B7AA-DDD8BED3B92F}" type="presParOf" srcId="{9F9BFA9A-7E74-4E15-AA09-576046AEBFC3}" destId="{8532DB9F-D956-45D5-9F28-B5D75F055005}" srcOrd="3" destOrd="0" presId="urn:microsoft.com/office/officeart/2008/layout/BubblePictureList"/>
    <dgm:cxn modelId="{5D026C05-398F-4B39-AA1B-169B5C40D445}" type="presParOf" srcId="{8532DB9F-D956-45D5-9F28-B5D75F055005}" destId="{98B4807B-40F6-4219-ABA5-B408FCA7DC08}" srcOrd="0" destOrd="0" presId="urn:microsoft.com/office/officeart/2008/layout/Bubble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85D92A-48FF-4F9B-8505-CABFF06D9BFE}" type="doc">
      <dgm:prSet loTypeId="urn:microsoft.com/office/officeart/2008/layout/BubblePictureList" loCatId="picture" qsTypeId="urn:microsoft.com/office/officeart/2005/8/quickstyle/simple1" qsCatId="simple" csTypeId="urn:microsoft.com/office/officeart/2005/8/colors/accent1_2" csCatId="accent1" phldr="1"/>
      <dgm:spPr/>
    </dgm:pt>
    <dgm:pt modelId="{22DC335D-2E41-4722-A1D5-7B5C463E8BC7}">
      <dgm:prSet phldrT="[Text]" custT="1"/>
      <dgm:spPr/>
      <dgm:t>
        <a:bodyPr/>
        <a:lstStyle/>
        <a:p>
          <a:pPr algn="l"/>
          <a:r>
            <a:rPr lang="en-US" sz="1800" dirty="0">
              <a:solidFill>
                <a:schemeClr val="tx1"/>
              </a:solidFill>
              <a:latin typeface="+mn-lt"/>
              <a:ea typeface="+mn-ea"/>
              <a:cs typeface="+mn-cs"/>
            </a:rPr>
            <a:t>Increase in reports of </a:t>
          </a:r>
          <a:r>
            <a:rPr lang="en-US" sz="1800" b="1" dirty="0">
              <a:solidFill>
                <a:srgbClr val="FFC000"/>
              </a:solidFill>
              <a:latin typeface="+mn-lt"/>
              <a:ea typeface="+mn-ea"/>
              <a:cs typeface="+mn-cs"/>
            </a:rPr>
            <a:t>sexual and gender-based violence</a:t>
          </a:r>
        </a:p>
        <a:p>
          <a:pPr algn="l"/>
          <a:endParaRPr lang="en-US" sz="1800" baseline="0" dirty="0">
            <a:solidFill>
              <a:srgbClr val="717073"/>
            </a:solidFill>
            <a:latin typeface="+mn-lt"/>
            <a:ea typeface="+mn-ea"/>
            <a:cs typeface="+mn-cs"/>
          </a:endParaRPr>
        </a:p>
        <a:p>
          <a:pPr algn="l"/>
          <a:r>
            <a:rPr lang="en-US" sz="1800" b="1" baseline="0" dirty="0">
              <a:solidFill>
                <a:srgbClr val="FFC000"/>
              </a:solidFill>
              <a:latin typeface="+mn-lt"/>
              <a:ea typeface="+mn-ea"/>
              <a:cs typeface="+mn-cs"/>
            </a:rPr>
            <a:t>Reallocation of finances </a:t>
          </a:r>
          <a:r>
            <a:rPr lang="en-US" sz="1800" baseline="0" dirty="0">
              <a:solidFill>
                <a:schemeClr val="tx1"/>
              </a:solidFill>
              <a:latin typeface="+mn-lt"/>
              <a:ea typeface="+mn-ea"/>
              <a:cs typeface="+mn-cs"/>
            </a:rPr>
            <a:t>toward COVID-19 treatment centers </a:t>
          </a:r>
        </a:p>
        <a:p>
          <a:pPr algn="l"/>
          <a:endParaRPr lang="en-US" sz="1800" baseline="0" dirty="0">
            <a:solidFill>
              <a:srgbClr val="717073"/>
            </a:solidFill>
            <a:latin typeface="+mn-lt"/>
            <a:ea typeface="+mn-ea"/>
            <a:cs typeface="+mn-cs"/>
          </a:endParaRPr>
        </a:p>
        <a:p>
          <a:pPr algn="l"/>
          <a:r>
            <a:rPr lang="en-US" sz="1800" b="1" baseline="0" dirty="0">
              <a:solidFill>
                <a:srgbClr val="FFC000"/>
              </a:solidFill>
              <a:latin typeface="+mn-lt"/>
              <a:ea typeface="+mn-ea"/>
              <a:cs typeface="+mn-cs"/>
            </a:rPr>
            <a:t>Supply chain disruptions</a:t>
          </a:r>
          <a:r>
            <a:rPr lang="en-US" sz="1800" baseline="0" dirty="0">
              <a:solidFill>
                <a:schemeClr val="tx1"/>
              </a:solidFill>
              <a:latin typeface="+mn-lt"/>
              <a:ea typeface="+mn-ea"/>
              <a:cs typeface="+mn-cs"/>
            </a:rPr>
            <a:t>– stockouts in contraceptives, safe abortion commodities</a:t>
          </a:r>
        </a:p>
        <a:p>
          <a:pPr algn="l"/>
          <a:endParaRPr lang="en-US" sz="1800" baseline="0" dirty="0">
            <a:solidFill>
              <a:srgbClr val="717073"/>
            </a:solidFill>
            <a:latin typeface="+mn-lt"/>
            <a:ea typeface="+mn-ea"/>
            <a:cs typeface="+mn-cs"/>
          </a:endParaRPr>
        </a:p>
        <a:p>
          <a:pPr algn="l"/>
          <a:r>
            <a:rPr lang="en-US" sz="1800" b="0" baseline="0" dirty="0">
              <a:solidFill>
                <a:schemeClr val="tx1"/>
              </a:solidFill>
              <a:latin typeface="+mn-lt"/>
              <a:ea typeface="+mn-ea"/>
              <a:cs typeface="+mn-cs"/>
            </a:rPr>
            <a:t>Lack of </a:t>
          </a:r>
          <a:r>
            <a:rPr lang="en-US" sz="1800" b="1" baseline="0" dirty="0">
              <a:solidFill>
                <a:srgbClr val="FFC000"/>
              </a:solidFill>
              <a:latin typeface="+mn-lt"/>
              <a:ea typeface="+mn-ea"/>
              <a:cs typeface="+mn-cs"/>
            </a:rPr>
            <a:t>personal protective equipment</a:t>
          </a:r>
        </a:p>
        <a:p>
          <a:pPr algn="l"/>
          <a:endParaRPr lang="en-US" sz="1800" b="1" baseline="0" dirty="0">
            <a:solidFill>
              <a:srgbClr val="FFC000"/>
            </a:solidFill>
            <a:latin typeface="+mn-lt"/>
            <a:ea typeface="+mn-ea"/>
            <a:cs typeface="+mn-cs"/>
          </a:endParaRPr>
        </a:p>
        <a:p>
          <a:pPr algn="l"/>
          <a:endParaRPr lang="en-US" sz="1800" dirty="0">
            <a:solidFill>
              <a:schemeClr val="tx1"/>
            </a:solidFill>
            <a:latin typeface="+mn-lt"/>
            <a:ea typeface="+mn-ea"/>
            <a:cs typeface="+mn-cs"/>
          </a:endParaRPr>
        </a:p>
      </dgm:t>
    </dgm:pt>
    <dgm:pt modelId="{AACC9257-8376-4252-88ED-D684E2C5DF4B}" type="parTrans" cxnId="{9A09CCD0-0719-4CF1-887F-0D0FA9DBE34B}">
      <dgm:prSet/>
      <dgm:spPr/>
      <dgm:t>
        <a:bodyPr/>
        <a:lstStyle/>
        <a:p>
          <a:endParaRPr lang="en-US"/>
        </a:p>
      </dgm:t>
    </dgm:pt>
    <dgm:pt modelId="{3504E81B-428B-44B7-B7B0-1BEAC8A21D06}" type="sibTrans" cxnId="{9A09CCD0-0719-4CF1-887F-0D0FA9DBE34B}">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en-US"/>
        </a:p>
      </dgm:t>
      <dgm:extLst>
        <a:ext uri="{E40237B7-FDA0-4F09-8148-C483321AD2D9}">
          <dgm14:cNvPr xmlns:dgm14="http://schemas.microsoft.com/office/drawing/2010/diagram" id="0" name="" descr="A dirt path in front of a house&#10;&#10;Description automatically generated">
            <a:extLst>
              <a:ext uri="{FF2B5EF4-FFF2-40B4-BE49-F238E27FC236}">
                <a16:creationId xmlns:a16="http://schemas.microsoft.com/office/drawing/2014/main" id="{C4B5D840-97C0-457E-AB54-9609D2038611}"/>
              </a:ext>
            </a:extLst>
          </dgm14:cNvPr>
        </a:ext>
      </dgm:extLst>
    </dgm:pt>
    <dgm:pt modelId="{9F9BFA9A-7E74-4E15-AA09-576046AEBFC3}" type="pres">
      <dgm:prSet presAssocID="{4A85D92A-48FF-4F9B-8505-CABFF06D9BFE}" presName="Name0" presStyleCnt="0">
        <dgm:presLayoutVars>
          <dgm:chMax val="8"/>
          <dgm:chPref val="8"/>
          <dgm:dir/>
        </dgm:presLayoutVars>
      </dgm:prSet>
      <dgm:spPr/>
    </dgm:pt>
    <dgm:pt modelId="{91F7F28E-A8F3-43FE-881A-3C13159CA2B6}" type="pres">
      <dgm:prSet presAssocID="{22DC335D-2E41-4722-A1D5-7B5C463E8BC7}" presName="parent_text_1" presStyleLbl="revTx" presStyleIdx="0" presStyleCnt="1" custScaleX="65154" custScaleY="458211" custLinFactNeighborX="5492" custLinFactNeighborY="9249">
        <dgm:presLayoutVars>
          <dgm:chMax val="0"/>
          <dgm:chPref val="0"/>
          <dgm:bulletEnabled val="1"/>
        </dgm:presLayoutVars>
      </dgm:prSet>
      <dgm:spPr/>
    </dgm:pt>
    <dgm:pt modelId="{2119B2A5-5355-4B14-A91C-090FCAD60149}" type="pres">
      <dgm:prSet presAssocID="{22DC335D-2E41-4722-A1D5-7B5C463E8BC7}" presName="image_accent_1" presStyleCnt="0"/>
      <dgm:spPr/>
    </dgm:pt>
    <dgm:pt modelId="{62C2F957-26CE-4955-A2A6-AA00DC06A717}" type="pres">
      <dgm:prSet presAssocID="{22DC335D-2E41-4722-A1D5-7B5C463E8BC7}" presName="imageAccentRepeatNode" presStyleLbl="alignNode1" presStyleIdx="0" presStyleCnt="2" custScaleX="97425" custScaleY="98484" custLinFactNeighborX="30080" custLinFactNeighborY="-41889"/>
      <dgm:spPr/>
    </dgm:pt>
    <dgm:pt modelId="{D82FDC57-7BB2-4B95-9C3A-AD5B08EC8221}" type="pres">
      <dgm:prSet presAssocID="{22DC335D-2E41-4722-A1D5-7B5C463E8BC7}" presName="accent_1" presStyleLbl="alignNode1" presStyleIdx="1" presStyleCnt="2"/>
      <dgm:spPr/>
    </dgm:pt>
    <dgm:pt modelId="{8532DB9F-D956-45D5-9F28-B5D75F055005}" type="pres">
      <dgm:prSet presAssocID="{3504E81B-428B-44B7-B7B0-1BEAC8A21D06}" presName="image_1" presStyleCnt="0"/>
      <dgm:spPr/>
    </dgm:pt>
    <dgm:pt modelId="{98B4807B-40F6-4219-ABA5-B408FCA7DC08}" type="pres">
      <dgm:prSet presAssocID="{3504E81B-428B-44B7-B7B0-1BEAC8A21D06}" presName="imageRepeatNode" presStyleLbl="fgImgPlace1" presStyleIdx="0" presStyleCnt="1" custLinFactNeighborX="48254" custLinFactNeighborY="-68034"/>
      <dgm:spPr/>
    </dgm:pt>
  </dgm:ptLst>
  <dgm:cxnLst>
    <dgm:cxn modelId="{22DF5F20-0BA3-45B5-A8A6-B82A5FC9A15B}" type="presOf" srcId="{22DC335D-2E41-4722-A1D5-7B5C463E8BC7}" destId="{91F7F28E-A8F3-43FE-881A-3C13159CA2B6}" srcOrd="0" destOrd="0" presId="urn:microsoft.com/office/officeart/2008/layout/BubblePictureList"/>
    <dgm:cxn modelId="{9A09CCD0-0719-4CF1-887F-0D0FA9DBE34B}" srcId="{4A85D92A-48FF-4F9B-8505-CABFF06D9BFE}" destId="{22DC335D-2E41-4722-A1D5-7B5C463E8BC7}" srcOrd="0" destOrd="0" parTransId="{AACC9257-8376-4252-88ED-D684E2C5DF4B}" sibTransId="{3504E81B-428B-44B7-B7B0-1BEAC8A21D06}"/>
    <dgm:cxn modelId="{C6B6D5E7-0E32-4008-83AE-CFC505DCFF95}" type="presOf" srcId="{3504E81B-428B-44B7-B7B0-1BEAC8A21D06}" destId="{98B4807B-40F6-4219-ABA5-B408FCA7DC08}" srcOrd="0" destOrd="0" presId="urn:microsoft.com/office/officeart/2008/layout/BubblePictureList"/>
    <dgm:cxn modelId="{81B219E9-1570-473F-819C-CC03DE3878A6}" type="presOf" srcId="{4A85D92A-48FF-4F9B-8505-CABFF06D9BFE}" destId="{9F9BFA9A-7E74-4E15-AA09-576046AEBFC3}" srcOrd="0" destOrd="0" presId="urn:microsoft.com/office/officeart/2008/layout/BubblePictureList"/>
    <dgm:cxn modelId="{A7093084-50F4-4BFD-8002-4DF80E98EA52}" type="presParOf" srcId="{9F9BFA9A-7E74-4E15-AA09-576046AEBFC3}" destId="{91F7F28E-A8F3-43FE-881A-3C13159CA2B6}" srcOrd="0" destOrd="0" presId="urn:microsoft.com/office/officeart/2008/layout/BubblePictureList"/>
    <dgm:cxn modelId="{8C940A43-30EA-4336-8AC7-A3444734BC80}" type="presParOf" srcId="{9F9BFA9A-7E74-4E15-AA09-576046AEBFC3}" destId="{2119B2A5-5355-4B14-A91C-090FCAD60149}" srcOrd="1" destOrd="0" presId="urn:microsoft.com/office/officeart/2008/layout/BubblePictureList"/>
    <dgm:cxn modelId="{690515A3-39B2-4699-BC31-A5421149F7E7}" type="presParOf" srcId="{2119B2A5-5355-4B14-A91C-090FCAD60149}" destId="{62C2F957-26CE-4955-A2A6-AA00DC06A717}" srcOrd="0" destOrd="0" presId="urn:microsoft.com/office/officeart/2008/layout/BubblePictureList"/>
    <dgm:cxn modelId="{0402170B-6186-4A17-B220-00C429B52692}" type="presParOf" srcId="{9F9BFA9A-7E74-4E15-AA09-576046AEBFC3}" destId="{D82FDC57-7BB2-4B95-9C3A-AD5B08EC8221}" srcOrd="2" destOrd="0" presId="urn:microsoft.com/office/officeart/2008/layout/BubblePictureList"/>
    <dgm:cxn modelId="{6E4ED538-0F9D-4768-B7AA-DDD8BED3B92F}" type="presParOf" srcId="{9F9BFA9A-7E74-4E15-AA09-576046AEBFC3}" destId="{8532DB9F-D956-45D5-9F28-B5D75F055005}" srcOrd="3" destOrd="0" presId="urn:microsoft.com/office/officeart/2008/layout/BubblePictureList"/>
    <dgm:cxn modelId="{5D026C05-398F-4B39-AA1B-169B5C40D445}" type="presParOf" srcId="{8532DB9F-D956-45D5-9F28-B5D75F055005}" destId="{98B4807B-40F6-4219-ABA5-B408FCA7DC08}" srcOrd="0" destOrd="0" presId="urn:microsoft.com/office/officeart/2008/layout/Bubble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B7CD10-D494-4C6C-AFBF-BD1FD81A124D}">
      <dsp:nvSpPr>
        <dsp:cNvPr id="0" name=""/>
        <dsp:cNvSpPr/>
      </dsp:nvSpPr>
      <dsp:spPr>
        <a:xfrm>
          <a:off x="295768" y="419100"/>
          <a:ext cx="4457699" cy="4457699"/>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B9770FF-0859-45D4-A6D0-2E0B16081505}">
      <dsp:nvSpPr>
        <dsp:cNvPr id="0" name=""/>
        <dsp:cNvSpPr/>
      </dsp:nvSpPr>
      <dsp:spPr>
        <a:xfrm>
          <a:off x="4977759" y="1852970"/>
          <a:ext cx="3595887" cy="27637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rPr>
            <a:t>UNFPA Estimations</a:t>
          </a:r>
        </a:p>
        <a:p>
          <a:pPr marL="0" lvl="0" indent="0" algn="ctr" defTabSz="1066800">
            <a:lnSpc>
              <a:spcPct val="90000"/>
            </a:lnSpc>
            <a:spcBef>
              <a:spcPct val="0"/>
            </a:spcBef>
            <a:spcAft>
              <a:spcPct val="35000"/>
            </a:spcAft>
            <a:buNone/>
          </a:pPr>
          <a:r>
            <a:rPr lang="en-US" sz="2000" b="1" kern="1200" dirty="0">
              <a:solidFill>
                <a:srgbClr val="FFC000"/>
              </a:solidFill>
            </a:rPr>
            <a:t>If the confinement period lasts 6 months. . . </a:t>
          </a:r>
        </a:p>
        <a:p>
          <a:pPr marL="0" lvl="0" indent="0" algn="ctr" defTabSz="1066800">
            <a:lnSpc>
              <a:spcPct val="90000"/>
            </a:lnSpc>
            <a:spcBef>
              <a:spcPct val="0"/>
            </a:spcBef>
            <a:spcAft>
              <a:spcPct val="35000"/>
            </a:spcAft>
            <a:buNone/>
          </a:pPr>
          <a:r>
            <a:rPr lang="en-US" sz="2000" kern="1200" dirty="0">
              <a:solidFill>
                <a:schemeClr val="tx1"/>
              </a:solidFill>
            </a:rPr>
            <a:t>47 million women with unmet need for contraception </a:t>
          </a:r>
        </a:p>
        <a:p>
          <a:pPr marL="0" lvl="0" indent="0" algn="ctr" defTabSz="1066800">
            <a:lnSpc>
              <a:spcPct val="90000"/>
            </a:lnSpc>
            <a:spcBef>
              <a:spcPct val="0"/>
            </a:spcBef>
            <a:spcAft>
              <a:spcPct val="35000"/>
            </a:spcAft>
            <a:buNone/>
          </a:pPr>
          <a:r>
            <a:rPr lang="en-US" sz="2000" kern="1200" dirty="0">
              <a:solidFill>
                <a:schemeClr val="tx1"/>
              </a:solidFill>
            </a:rPr>
            <a:t>7 million unplanned pregnancies</a:t>
          </a:r>
        </a:p>
        <a:p>
          <a:pPr marL="0" lvl="0" indent="0" algn="ctr" defTabSz="1066800">
            <a:lnSpc>
              <a:spcPct val="90000"/>
            </a:lnSpc>
            <a:spcBef>
              <a:spcPct val="0"/>
            </a:spcBef>
            <a:spcAft>
              <a:spcPct val="35000"/>
            </a:spcAft>
            <a:buNone/>
          </a:pPr>
          <a:r>
            <a:rPr lang="en-US" sz="2000" kern="1200" dirty="0">
              <a:solidFill>
                <a:schemeClr val="tx1"/>
              </a:solidFill>
            </a:rPr>
            <a:t>31 million additional cases of GBV</a:t>
          </a:r>
        </a:p>
        <a:p>
          <a:pPr marL="0" lvl="0" indent="0" algn="ctr" defTabSz="1066800">
            <a:lnSpc>
              <a:spcPct val="90000"/>
            </a:lnSpc>
            <a:spcBef>
              <a:spcPct val="0"/>
            </a:spcBef>
            <a:spcAft>
              <a:spcPct val="35000"/>
            </a:spcAft>
            <a:buNone/>
          </a:pPr>
          <a:r>
            <a:rPr lang="en-US" sz="2000" kern="1200" dirty="0">
              <a:solidFill>
                <a:schemeClr val="tx1"/>
              </a:solidFill>
            </a:rPr>
            <a:t>15 million cases of GBV for each additional 3 months of confinement</a:t>
          </a:r>
        </a:p>
      </dsp:txBody>
      <dsp:txXfrm>
        <a:off x="4977759" y="1852970"/>
        <a:ext cx="3595887" cy="2763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2F957-26CE-4955-A2A6-AA00DC06A717}">
      <dsp:nvSpPr>
        <dsp:cNvPr id="0" name=""/>
        <dsp:cNvSpPr/>
      </dsp:nvSpPr>
      <dsp:spPr>
        <a:xfrm>
          <a:off x="3422140" y="1311678"/>
          <a:ext cx="3979468" cy="3979736"/>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2FDC57-7BB2-4B95-9C3A-AD5B08EC8221}">
      <dsp:nvSpPr>
        <dsp:cNvPr id="0" name=""/>
        <dsp:cNvSpPr/>
      </dsp:nvSpPr>
      <dsp:spPr>
        <a:xfrm>
          <a:off x="7449158" y="825692"/>
          <a:ext cx="1180490" cy="1180852"/>
        </a:xfrm>
        <a:prstGeom prst="donut">
          <a:avLst>
            <a:gd name="adj" fmla="val 746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B4807B-40F6-4219-ABA5-B408FCA7DC08}">
      <dsp:nvSpPr>
        <dsp:cNvPr id="0" name=""/>
        <dsp:cNvSpPr/>
      </dsp:nvSpPr>
      <dsp:spPr>
        <a:xfrm>
          <a:off x="5390737" y="89396"/>
          <a:ext cx="3674059" cy="36737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F7F28E-A8F3-43FE-881A-3C13159CA2B6}">
      <dsp:nvSpPr>
        <dsp:cNvPr id="0" name=""/>
        <dsp:cNvSpPr/>
      </dsp:nvSpPr>
      <dsp:spPr>
        <a:xfrm>
          <a:off x="1104897" y="3124497"/>
          <a:ext cx="3846875" cy="1028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 numCol="1" spcCol="1270" anchor="b" anchorCtr="0">
          <a:noAutofit/>
        </a:bodyPr>
        <a:lstStyle/>
        <a:p>
          <a:pPr marL="0" lvl="0" indent="0" algn="l" defTabSz="800100">
            <a:lnSpc>
              <a:spcPct val="90000"/>
            </a:lnSpc>
            <a:spcBef>
              <a:spcPct val="0"/>
            </a:spcBef>
            <a:spcAft>
              <a:spcPct val="35000"/>
            </a:spcAft>
            <a:buNone/>
          </a:pPr>
          <a:r>
            <a:rPr lang="en-US" sz="1800" kern="1200" dirty="0">
              <a:solidFill>
                <a:schemeClr val="tx1"/>
              </a:solidFill>
              <a:latin typeface="+mn-lt"/>
              <a:ea typeface="+mn-ea"/>
              <a:cs typeface="+mn-cs"/>
            </a:rPr>
            <a:t>By April 2020, </a:t>
          </a:r>
          <a:r>
            <a:rPr lang="en-US" sz="1800" b="1" kern="1200" dirty="0">
              <a:solidFill>
                <a:srgbClr val="FFC000"/>
              </a:solidFill>
              <a:latin typeface="+mn-lt"/>
              <a:ea typeface="+mn-ea"/>
              <a:cs typeface="+mn-cs"/>
            </a:rPr>
            <a:t>5,633 IPPF clinics had closed </a:t>
          </a:r>
          <a:r>
            <a:rPr lang="en-US" sz="1800" kern="1200" dirty="0">
              <a:solidFill>
                <a:schemeClr val="tx1"/>
              </a:solidFill>
              <a:latin typeface="+mn-lt"/>
              <a:ea typeface="+mn-ea"/>
              <a:cs typeface="+mn-cs"/>
            </a:rPr>
            <a:t>across 64 countries, or 14% of total IPPF service delivery sites</a:t>
          </a:r>
        </a:p>
        <a:p>
          <a:pPr marL="0" lvl="0" indent="0" algn="l" defTabSz="800100">
            <a:lnSpc>
              <a:spcPct val="90000"/>
            </a:lnSpc>
            <a:spcBef>
              <a:spcPct val="0"/>
            </a:spcBef>
            <a:spcAft>
              <a:spcPct val="35000"/>
            </a:spcAft>
            <a:buNone/>
          </a:pPr>
          <a:endParaRPr lang="en-US" sz="1800" kern="1200" dirty="0">
            <a:solidFill>
              <a:srgbClr val="717073"/>
            </a:solidFill>
            <a:latin typeface="+mn-lt"/>
            <a:ea typeface="+mn-ea"/>
            <a:cs typeface="+mn-cs"/>
          </a:endParaRPr>
        </a:p>
        <a:p>
          <a:pPr marL="0" lvl="0" indent="0" algn="l" defTabSz="800100">
            <a:lnSpc>
              <a:spcPct val="90000"/>
            </a:lnSpc>
            <a:spcBef>
              <a:spcPct val="0"/>
            </a:spcBef>
            <a:spcAft>
              <a:spcPct val="35000"/>
            </a:spcAft>
            <a:buNone/>
          </a:pPr>
          <a:r>
            <a:rPr lang="en-US" sz="1800" b="1" kern="1200" dirty="0">
              <a:solidFill>
                <a:srgbClr val="FFC000"/>
              </a:solidFill>
              <a:latin typeface="+mn-lt"/>
              <a:ea typeface="+mn-ea"/>
              <a:cs typeface="+mn-cs"/>
            </a:rPr>
            <a:t>Access to safe abortion was reduced or eliminated </a:t>
          </a:r>
          <a:r>
            <a:rPr lang="en-US" sz="1800" kern="1200" dirty="0">
              <a:solidFill>
                <a:schemeClr val="tx1"/>
              </a:solidFill>
              <a:latin typeface="+mn-lt"/>
              <a:ea typeface="+mn-ea"/>
              <a:cs typeface="+mn-cs"/>
            </a:rPr>
            <a:t>for 1.85 million women in India, representing 59% of women seeking abortions</a:t>
          </a:r>
        </a:p>
        <a:p>
          <a:pPr marL="0" lvl="0" indent="0" algn="l" defTabSz="800100">
            <a:lnSpc>
              <a:spcPct val="90000"/>
            </a:lnSpc>
            <a:spcBef>
              <a:spcPct val="0"/>
            </a:spcBef>
            <a:spcAft>
              <a:spcPct val="35000"/>
            </a:spcAft>
            <a:buNone/>
          </a:pPr>
          <a:endParaRPr lang="en-US" sz="1800" kern="1200" dirty="0">
            <a:solidFill>
              <a:srgbClr val="717073"/>
            </a:solidFill>
            <a:latin typeface="+mn-lt"/>
            <a:ea typeface="+mn-ea"/>
            <a:cs typeface="+mn-cs"/>
          </a:endParaRPr>
        </a:p>
        <a:p>
          <a:pPr marL="0" lvl="0" indent="0" algn="l" defTabSz="800100">
            <a:lnSpc>
              <a:spcPct val="90000"/>
            </a:lnSpc>
            <a:spcBef>
              <a:spcPct val="0"/>
            </a:spcBef>
            <a:spcAft>
              <a:spcPct val="35000"/>
            </a:spcAft>
            <a:buNone/>
          </a:pPr>
          <a:r>
            <a:rPr lang="en-US" sz="1800" kern="1200" dirty="0">
              <a:solidFill>
                <a:schemeClr val="tx1"/>
              </a:solidFill>
              <a:latin typeface="+mn-lt"/>
              <a:ea typeface="+mn-ea"/>
              <a:cs typeface="+mn-cs"/>
            </a:rPr>
            <a:t>Governments throughout the world using the public health emergency to </a:t>
          </a:r>
          <a:r>
            <a:rPr lang="en-US" sz="1800" b="1" kern="1200" dirty="0">
              <a:solidFill>
                <a:srgbClr val="FFC000"/>
              </a:solidFill>
              <a:latin typeface="Arial"/>
              <a:ea typeface="+mn-ea"/>
              <a:cs typeface="+mn-cs"/>
            </a:rPr>
            <a:t>reduce access to abortion services </a:t>
          </a:r>
          <a:endParaRPr lang="en-US" sz="1800" kern="1200" dirty="0">
            <a:solidFill>
              <a:schemeClr val="tx1"/>
            </a:solidFill>
            <a:latin typeface="+mn-lt"/>
            <a:ea typeface="+mn-ea"/>
            <a:cs typeface="+mn-cs"/>
          </a:endParaRPr>
        </a:p>
      </dsp:txBody>
      <dsp:txXfrm>
        <a:off x="1104897" y="3124497"/>
        <a:ext cx="3846875" cy="1028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2F957-26CE-4955-A2A6-AA00DC06A717}">
      <dsp:nvSpPr>
        <dsp:cNvPr id="0" name=""/>
        <dsp:cNvSpPr/>
      </dsp:nvSpPr>
      <dsp:spPr>
        <a:xfrm>
          <a:off x="4670400" y="785442"/>
          <a:ext cx="3876997" cy="391940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2FDC57-7BB2-4B95-9C3A-AD5B08EC8221}">
      <dsp:nvSpPr>
        <dsp:cNvPr id="0" name=""/>
        <dsp:cNvSpPr/>
      </dsp:nvSpPr>
      <dsp:spPr>
        <a:xfrm>
          <a:off x="7449158" y="1936361"/>
          <a:ext cx="1180490" cy="1180852"/>
        </a:xfrm>
        <a:prstGeom prst="donut">
          <a:avLst>
            <a:gd name="adj" fmla="val 746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B4807B-40F6-4219-ABA5-B408FCA7DC08}">
      <dsp:nvSpPr>
        <dsp:cNvPr id="0" name=""/>
        <dsp:cNvSpPr/>
      </dsp:nvSpPr>
      <dsp:spPr>
        <a:xfrm>
          <a:off x="5334009" y="76187"/>
          <a:ext cx="3674059" cy="367376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F7F28E-A8F3-43FE-881A-3C13159CA2B6}">
      <dsp:nvSpPr>
        <dsp:cNvPr id="0" name=""/>
        <dsp:cNvSpPr/>
      </dsp:nvSpPr>
      <dsp:spPr>
        <a:xfrm>
          <a:off x="838614" y="-851905"/>
          <a:ext cx="3846875" cy="54107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 numCol="1" spcCol="1270" anchor="b" anchorCtr="0">
          <a:noAutofit/>
        </a:bodyPr>
        <a:lstStyle/>
        <a:p>
          <a:pPr marL="0" lvl="0" indent="0" algn="l" defTabSz="800100">
            <a:lnSpc>
              <a:spcPct val="90000"/>
            </a:lnSpc>
            <a:spcBef>
              <a:spcPct val="0"/>
            </a:spcBef>
            <a:spcAft>
              <a:spcPct val="35000"/>
            </a:spcAft>
            <a:buNone/>
          </a:pPr>
          <a:r>
            <a:rPr lang="en-US" sz="1800" kern="1200" dirty="0">
              <a:solidFill>
                <a:schemeClr val="tx1"/>
              </a:solidFill>
              <a:latin typeface="+mn-lt"/>
              <a:ea typeface="+mn-ea"/>
              <a:cs typeface="+mn-cs"/>
            </a:rPr>
            <a:t>Increase in reports of </a:t>
          </a:r>
          <a:r>
            <a:rPr lang="en-US" sz="1800" b="1" kern="1200" dirty="0">
              <a:solidFill>
                <a:srgbClr val="FFC000"/>
              </a:solidFill>
              <a:latin typeface="+mn-lt"/>
              <a:ea typeface="+mn-ea"/>
              <a:cs typeface="+mn-cs"/>
            </a:rPr>
            <a:t>sexual and gender-based violence</a:t>
          </a:r>
        </a:p>
        <a:p>
          <a:pPr marL="0" lvl="0" indent="0" algn="l" defTabSz="800100">
            <a:lnSpc>
              <a:spcPct val="90000"/>
            </a:lnSpc>
            <a:spcBef>
              <a:spcPct val="0"/>
            </a:spcBef>
            <a:spcAft>
              <a:spcPct val="35000"/>
            </a:spcAft>
            <a:buNone/>
          </a:pPr>
          <a:endParaRPr lang="en-US" sz="1800" kern="1200" baseline="0" dirty="0">
            <a:solidFill>
              <a:srgbClr val="717073"/>
            </a:solidFill>
            <a:latin typeface="+mn-lt"/>
            <a:ea typeface="+mn-ea"/>
            <a:cs typeface="+mn-cs"/>
          </a:endParaRPr>
        </a:p>
        <a:p>
          <a:pPr marL="0" lvl="0" indent="0" algn="l" defTabSz="800100">
            <a:lnSpc>
              <a:spcPct val="90000"/>
            </a:lnSpc>
            <a:spcBef>
              <a:spcPct val="0"/>
            </a:spcBef>
            <a:spcAft>
              <a:spcPct val="35000"/>
            </a:spcAft>
            <a:buNone/>
          </a:pPr>
          <a:r>
            <a:rPr lang="en-US" sz="1800" b="1" kern="1200" baseline="0" dirty="0">
              <a:solidFill>
                <a:srgbClr val="FFC000"/>
              </a:solidFill>
              <a:latin typeface="+mn-lt"/>
              <a:ea typeface="+mn-ea"/>
              <a:cs typeface="+mn-cs"/>
            </a:rPr>
            <a:t>Reallocation of finances </a:t>
          </a:r>
          <a:r>
            <a:rPr lang="en-US" sz="1800" kern="1200" baseline="0" dirty="0">
              <a:solidFill>
                <a:schemeClr val="tx1"/>
              </a:solidFill>
              <a:latin typeface="+mn-lt"/>
              <a:ea typeface="+mn-ea"/>
              <a:cs typeface="+mn-cs"/>
            </a:rPr>
            <a:t>toward COVID-19 treatment centers </a:t>
          </a:r>
        </a:p>
        <a:p>
          <a:pPr marL="0" lvl="0" indent="0" algn="l" defTabSz="800100">
            <a:lnSpc>
              <a:spcPct val="90000"/>
            </a:lnSpc>
            <a:spcBef>
              <a:spcPct val="0"/>
            </a:spcBef>
            <a:spcAft>
              <a:spcPct val="35000"/>
            </a:spcAft>
            <a:buNone/>
          </a:pPr>
          <a:endParaRPr lang="en-US" sz="1800" kern="1200" baseline="0" dirty="0">
            <a:solidFill>
              <a:srgbClr val="717073"/>
            </a:solidFill>
            <a:latin typeface="+mn-lt"/>
            <a:ea typeface="+mn-ea"/>
            <a:cs typeface="+mn-cs"/>
          </a:endParaRPr>
        </a:p>
        <a:p>
          <a:pPr marL="0" lvl="0" indent="0" algn="l" defTabSz="800100">
            <a:lnSpc>
              <a:spcPct val="90000"/>
            </a:lnSpc>
            <a:spcBef>
              <a:spcPct val="0"/>
            </a:spcBef>
            <a:spcAft>
              <a:spcPct val="35000"/>
            </a:spcAft>
            <a:buNone/>
          </a:pPr>
          <a:r>
            <a:rPr lang="en-US" sz="1800" b="1" kern="1200" baseline="0" dirty="0">
              <a:solidFill>
                <a:srgbClr val="FFC000"/>
              </a:solidFill>
              <a:latin typeface="+mn-lt"/>
              <a:ea typeface="+mn-ea"/>
              <a:cs typeface="+mn-cs"/>
            </a:rPr>
            <a:t>Supply chain disruptions</a:t>
          </a:r>
          <a:r>
            <a:rPr lang="en-US" sz="1800" kern="1200" baseline="0" dirty="0">
              <a:solidFill>
                <a:schemeClr val="tx1"/>
              </a:solidFill>
              <a:latin typeface="+mn-lt"/>
              <a:ea typeface="+mn-ea"/>
              <a:cs typeface="+mn-cs"/>
            </a:rPr>
            <a:t>– stockouts in contraceptives, safe abortion commodities</a:t>
          </a:r>
        </a:p>
        <a:p>
          <a:pPr marL="0" lvl="0" indent="0" algn="l" defTabSz="800100">
            <a:lnSpc>
              <a:spcPct val="90000"/>
            </a:lnSpc>
            <a:spcBef>
              <a:spcPct val="0"/>
            </a:spcBef>
            <a:spcAft>
              <a:spcPct val="35000"/>
            </a:spcAft>
            <a:buNone/>
          </a:pPr>
          <a:endParaRPr lang="en-US" sz="1800" kern="1200" baseline="0" dirty="0">
            <a:solidFill>
              <a:srgbClr val="717073"/>
            </a:solidFill>
            <a:latin typeface="+mn-lt"/>
            <a:ea typeface="+mn-ea"/>
            <a:cs typeface="+mn-cs"/>
          </a:endParaRPr>
        </a:p>
        <a:p>
          <a:pPr marL="0" lvl="0" indent="0" algn="l" defTabSz="800100">
            <a:lnSpc>
              <a:spcPct val="90000"/>
            </a:lnSpc>
            <a:spcBef>
              <a:spcPct val="0"/>
            </a:spcBef>
            <a:spcAft>
              <a:spcPct val="35000"/>
            </a:spcAft>
            <a:buNone/>
          </a:pPr>
          <a:r>
            <a:rPr lang="en-US" sz="1800" b="0" kern="1200" baseline="0" dirty="0">
              <a:solidFill>
                <a:schemeClr val="tx1"/>
              </a:solidFill>
              <a:latin typeface="+mn-lt"/>
              <a:ea typeface="+mn-ea"/>
              <a:cs typeface="+mn-cs"/>
            </a:rPr>
            <a:t>Lack of </a:t>
          </a:r>
          <a:r>
            <a:rPr lang="en-US" sz="1800" b="1" kern="1200" baseline="0" dirty="0">
              <a:solidFill>
                <a:srgbClr val="FFC000"/>
              </a:solidFill>
              <a:latin typeface="+mn-lt"/>
              <a:ea typeface="+mn-ea"/>
              <a:cs typeface="+mn-cs"/>
            </a:rPr>
            <a:t>personal protective equipment</a:t>
          </a:r>
        </a:p>
        <a:p>
          <a:pPr marL="0" lvl="0" indent="0" algn="l" defTabSz="800100">
            <a:lnSpc>
              <a:spcPct val="90000"/>
            </a:lnSpc>
            <a:spcBef>
              <a:spcPct val="0"/>
            </a:spcBef>
            <a:spcAft>
              <a:spcPct val="35000"/>
            </a:spcAft>
            <a:buNone/>
          </a:pPr>
          <a:endParaRPr lang="en-US" sz="1800" b="1" kern="1200" baseline="0" dirty="0">
            <a:solidFill>
              <a:srgbClr val="FFC000"/>
            </a:solidFill>
            <a:latin typeface="+mn-lt"/>
            <a:ea typeface="+mn-ea"/>
            <a:cs typeface="+mn-cs"/>
          </a:endParaRPr>
        </a:p>
        <a:p>
          <a:pPr marL="0" lvl="0" indent="0" algn="l" defTabSz="800100">
            <a:lnSpc>
              <a:spcPct val="90000"/>
            </a:lnSpc>
            <a:spcBef>
              <a:spcPct val="0"/>
            </a:spcBef>
            <a:spcAft>
              <a:spcPct val="35000"/>
            </a:spcAft>
            <a:buNone/>
          </a:pPr>
          <a:endParaRPr lang="en-US" sz="1800" kern="1200" dirty="0">
            <a:solidFill>
              <a:schemeClr val="tx1"/>
            </a:solidFill>
            <a:latin typeface="+mn-lt"/>
            <a:ea typeface="+mn-ea"/>
            <a:cs typeface="+mn-cs"/>
          </a:endParaRPr>
        </a:p>
      </dsp:txBody>
      <dsp:txXfrm>
        <a:off x="838614" y="-851905"/>
        <a:ext cx="3846875" cy="5410797"/>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1" y="0"/>
            <a:ext cx="2982913" cy="465138"/>
          </a:xfrm>
          <a:prstGeom prst="rect">
            <a:avLst/>
          </a:prstGeom>
          <a:noFill/>
          <a:ln>
            <a:noFill/>
          </a:ln>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7" name="Rectangle 3"/>
          <p:cNvSpPr>
            <a:spLocks noGrp="1" noChangeArrowheads="1"/>
          </p:cNvSpPr>
          <p:nvPr>
            <p:ph type="dt" sz="quarter" idx="1"/>
          </p:nvPr>
        </p:nvSpPr>
        <p:spPr bwMode="auto">
          <a:xfrm>
            <a:off x="3900489" y="0"/>
            <a:ext cx="2981325" cy="465138"/>
          </a:xfrm>
          <a:prstGeom prst="rect">
            <a:avLst/>
          </a:prstGeom>
          <a:noFill/>
          <a:ln>
            <a:noFill/>
          </a:ln>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028" name="Rectangle 4"/>
          <p:cNvSpPr>
            <a:spLocks noGrp="1" noChangeArrowheads="1"/>
          </p:cNvSpPr>
          <p:nvPr>
            <p:ph type="ftr" sz="quarter" idx="2"/>
          </p:nvPr>
        </p:nvSpPr>
        <p:spPr bwMode="auto">
          <a:xfrm>
            <a:off x="1" y="8831265"/>
            <a:ext cx="2982913" cy="465137"/>
          </a:xfrm>
          <a:prstGeom prst="rect">
            <a:avLst/>
          </a:prstGeom>
          <a:noFill/>
          <a:ln>
            <a:noFill/>
          </a:ln>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9" name="Rectangle 5"/>
          <p:cNvSpPr>
            <a:spLocks noGrp="1" noChangeArrowheads="1"/>
          </p:cNvSpPr>
          <p:nvPr>
            <p:ph type="sldNum" sz="quarter" idx="3"/>
          </p:nvPr>
        </p:nvSpPr>
        <p:spPr bwMode="auto">
          <a:xfrm>
            <a:off x="3900489" y="8831265"/>
            <a:ext cx="2981325" cy="465137"/>
          </a:xfrm>
          <a:prstGeom prst="rect">
            <a:avLst/>
          </a:prstGeom>
          <a:noFill/>
          <a:ln>
            <a:noFill/>
          </a:ln>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86B331E5-0968-4AEF-92A4-80ACF7B5DF42}" type="slidenum">
              <a:rPr lang="en-US"/>
              <a:pPr>
                <a:defRPr/>
              </a:pPr>
              <a:t>‹#›</a:t>
            </a:fld>
            <a:endParaRPr lang="en-US" dirty="0"/>
          </a:p>
        </p:txBody>
      </p:sp>
    </p:spTree>
    <p:extLst>
      <p:ext uri="{BB962C8B-B14F-4D97-AF65-F5344CB8AC3E}">
        <p14:creationId xmlns:p14="http://schemas.microsoft.com/office/powerpoint/2010/main" val="3829790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1" y="0"/>
            <a:ext cx="2982913" cy="465138"/>
          </a:xfrm>
          <a:prstGeom prst="rect">
            <a:avLst/>
          </a:prstGeom>
          <a:noFill/>
          <a:ln>
            <a:noFill/>
          </a:ln>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5" name="Rectangle 3"/>
          <p:cNvSpPr>
            <a:spLocks noGrp="1" noChangeArrowheads="1"/>
          </p:cNvSpPr>
          <p:nvPr>
            <p:ph type="dt" idx="1"/>
          </p:nvPr>
        </p:nvSpPr>
        <p:spPr bwMode="auto">
          <a:xfrm>
            <a:off x="3900489" y="0"/>
            <a:ext cx="2981325" cy="465138"/>
          </a:xfrm>
          <a:prstGeom prst="rect">
            <a:avLst/>
          </a:prstGeom>
          <a:noFill/>
          <a:ln>
            <a:noFill/>
          </a:ln>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79877" name="Rectangle 5"/>
          <p:cNvSpPr>
            <a:spLocks noGrp="1" noChangeArrowheads="1"/>
          </p:cNvSpPr>
          <p:nvPr>
            <p:ph type="body" sz="quarter" idx="3"/>
          </p:nvPr>
        </p:nvSpPr>
        <p:spPr bwMode="auto">
          <a:xfrm>
            <a:off x="917576" y="4416427"/>
            <a:ext cx="5046663" cy="4183063"/>
          </a:xfrm>
          <a:prstGeom prst="rect">
            <a:avLst/>
          </a:prstGeom>
          <a:noFill/>
          <a:ln>
            <a:noFill/>
          </a:ln>
        </p:spPr>
        <p:txBody>
          <a:bodyPr vert="horz" wrap="square" lIns="92446" tIns="46223" rIns="92446" bIns="4622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9878" name="Rectangle 6"/>
          <p:cNvSpPr>
            <a:spLocks noGrp="1" noChangeArrowheads="1"/>
          </p:cNvSpPr>
          <p:nvPr>
            <p:ph type="ftr" sz="quarter" idx="4"/>
          </p:nvPr>
        </p:nvSpPr>
        <p:spPr bwMode="auto">
          <a:xfrm>
            <a:off x="1" y="8831265"/>
            <a:ext cx="2982913" cy="465137"/>
          </a:xfrm>
          <a:prstGeom prst="rect">
            <a:avLst/>
          </a:prstGeom>
          <a:noFill/>
          <a:ln>
            <a:noFill/>
          </a:ln>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9" name="Rectangle 7"/>
          <p:cNvSpPr>
            <a:spLocks noGrp="1" noChangeArrowheads="1"/>
          </p:cNvSpPr>
          <p:nvPr>
            <p:ph type="sldNum" sz="quarter" idx="5"/>
          </p:nvPr>
        </p:nvSpPr>
        <p:spPr bwMode="auto">
          <a:xfrm>
            <a:off x="3900489" y="8831265"/>
            <a:ext cx="2981325" cy="465137"/>
          </a:xfrm>
          <a:prstGeom prst="rect">
            <a:avLst/>
          </a:prstGeom>
          <a:noFill/>
          <a:ln>
            <a:noFill/>
          </a:ln>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96FBA243-26B8-481D-8325-B438EAAEE84C}" type="slidenum">
              <a:rPr lang="en-US"/>
              <a:pPr>
                <a:defRPr/>
              </a:pPr>
              <a:t>‹#›</a:t>
            </a:fld>
            <a:endParaRPr lang="en-US" dirty="0"/>
          </a:p>
        </p:txBody>
      </p:sp>
    </p:spTree>
    <p:extLst>
      <p:ext uri="{BB962C8B-B14F-4D97-AF65-F5344CB8AC3E}">
        <p14:creationId xmlns:p14="http://schemas.microsoft.com/office/powerpoint/2010/main" val="1643807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I am happy to speak to you today on the subject of COVID-19 and its impacts on sexual and reproductive health and rights, including safe abortion care.</a:t>
            </a:r>
          </a:p>
          <a:p>
            <a:endParaRPr lang="en-US" dirty="0"/>
          </a:p>
          <a:p>
            <a:r>
              <a:rPr lang="en-US" dirty="0"/>
              <a:t>The World Health Organization, or WHO, declared COVID-19 a global pandemic on March 11, 2020, leading governments worldwide to react swiftly to respond to changing conditions and contain the spread of the virus. The pandemic has affected the entire world, leaving a profound impact on our health systems, as well as the worldwide economy and society. </a:t>
            </a:r>
          </a:p>
          <a:p>
            <a:endParaRPr lang="en-US" dirty="0"/>
          </a:p>
          <a:p>
            <a:r>
              <a:rPr lang="en-US" dirty="0"/>
              <a:t>These disruptions have underlined the severe, existing inequalities in our societies, compounding the vulnerability of the most marginalized groups. Groups such as women and youth are particularly at risk for multiple impacts from the pandemic.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know that during crises and humanitarian disasters, reproductive health can be sidelined, health systems weakened, resources diverted, and policymakers engaged on other agendas. We can draw lessons from the evidence of previous health and humanitarian crises and apply them to the current pandemic. Impacts such as limited movement due to confinement measures and health facility closures restrict access to care in the short term, but other impacts such as supply chain disruptions or increases in gender-based violence risk affecting the entire environment of reproductive health access far into the future.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a:t>
            </a:fld>
            <a:endParaRPr lang="en-US" dirty="0"/>
          </a:p>
        </p:txBody>
      </p:sp>
    </p:spTree>
    <p:extLst>
      <p:ext uri="{BB962C8B-B14F-4D97-AF65-F5344CB8AC3E}">
        <p14:creationId xmlns:p14="http://schemas.microsoft.com/office/powerpoint/2010/main" val="3971219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better understand COVID-19’s risks and impacts on health systems and societies, we will look at the evidence from other health and humanitarian crises, impact estimations, and first reports of COVID-19’s impacts on reproductive health. Then, we will analyze the risks and implications of these findings, and finally we will draw on available evidence to offer recommendations and solutions for civil society actors and decisionmakers.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a:t>
            </a:fld>
            <a:endParaRPr lang="en-US" dirty="0"/>
          </a:p>
        </p:txBody>
      </p:sp>
    </p:spTree>
    <p:extLst>
      <p:ext uri="{BB962C8B-B14F-4D97-AF65-F5344CB8AC3E}">
        <p14:creationId xmlns:p14="http://schemas.microsoft.com/office/powerpoint/2010/main" val="156058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a:t>
            </a:fld>
            <a:endParaRPr lang="en-US" dirty="0"/>
          </a:p>
        </p:txBody>
      </p:sp>
    </p:spTree>
    <p:extLst>
      <p:ext uri="{BB962C8B-B14F-4D97-AF65-F5344CB8AC3E}">
        <p14:creationId xmlns:p14="http://schemas.microsoft.com/office/powerpoint/2010/main" val="3563238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WHO, by November 11, 2020, more than 50.8 million cases of COVID-19 had been recorded worldwide, with over 1.2 million deaths attributed to the virus. The coronavirus that causes COVID-19 has affected virtually every country in the world. </a:t>
            </a:r>
          </a:p>
          <a:p>
            <a:endParaRPr lang="en-US" dirty="0"/>
          </a:p>
          <a:p>
            <a:r>
              <a:rPr lang="en-US" dirty="0"/>
              <a:t>Worldwide, most governments reacted rapidly to contain the virus, declaring states of emergency and measures to restrict its spread, including travel blockades, confinement and quarantine, contact tracing, and closure of ports. These measures to limit human-to-human contact and movement of people were aimed at slowing the virus’s transmission, but also entail secondary political, economic, and social effects.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4</a:t>
            </a:fld>
            <a:endParaRPr lang="en-US" dirty="0"/>
          </a:p>
        </p:txBody>
      </p:sp>
    </p:spTree>
    <p:extLst>
      <p:ext uri="{BB962C8B-B14F-4D97-AF65-F5344CB8AC3E}">
        <p14:creationId xmlns:p14="http://schemas.microsoft.com/office/powerpoint/2010/main" val="1189684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Africa, the coronavirus passed 1 million confirmed cases in early August, with more than 22,000 deaths, which the WHO declared a turning point for the progression of the virus on the continent. At the time of this presentation, South Africa was the most affected country, contributing to around 50% of the continent’s cases. </a:t>
            </a:r>
          </a:p>
          <a:p>
            <a:endParaRPr lang="en-US" dirty="0"/>
          </a:p>
          <a:p>
            <a:r>
              <a:rPr lang="en-US" dirty="0"/>
              <a:t>However, with a total population of more than 1.3 billion, it is impossible to know an accurate total count without more complete testing. Experts suggest that confirmed cases may be as high as 3 to 9 million cases (as of August), but without more complete testing and reporting capacity we cannot know with certainty. </a:t>
            </a:r>
          </a:p>
          <a:p>
            <a:endParaRPr lang="en-US" dirty="0"/>
          </a:p>
          <a:p>
            <a:r>
              <a:rPr lang="en-US" dirty="0"/>
              <a:t>The African Center for Strategic Studies identified nine risk factors to assess the vulnerability of African countries to the pandemic:</a:t>
            </a:r>
          </a:p>
          <a:p>
            <a:r>
              <a:rPr lang="en-US" dirty="0"/>
              <a:t>(read list)</a:t>
            </a:r>
          </a:p>
          <a:p>
            <a:r>
              <a:rPr lang="en-US" dirty="0"/>
              <a:t>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5</a:t>
            </a:fld>
            <a:endParaRPr lang="en-US" dirty="0"/>
          </a:p>
        </p:txBody>
      </p:sp>
    </p:spTree>
    <p:extLst>
      <p:ext uri="{BB962C8B-B14F-4D97-AF65-F5344CB8AC3E}">
        <p14:creationId xmlns:p14="http://schemas.microsoft.com/office/powerpoint/2010/main" val="3651057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nine risk factors, identified in April 2020, reflect levels of international exposure, urbanization, governance, and fragility that can affect the vulnerability or resilience of each country on the continent in the face of COVID-19. </a:t>
            </a:r>
          </a:p>
          <a:p>
            <a:endParaRPr lang="en-US" dirty="0"/>
          </a:p>
          <a:p>
            <a:r>
              <a:rPr lang="en-US" dirty="0"/>
              <a:t>According to this analysis, several different distinct risk profiles emerge across the continent, showing a diversity of experience and risk. Recognizing this diversity can help when developing responses and adaptations to each specific country’s experience in combatting the virus.</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6</a:t>
            </a:fld>
            <a:endParaRPr lang="en-US" dirty="0"/>
          </a:p>
        </p:txBody>
      </p:sp>
    </p:spTree>
    <p:extLst>
      <p:ext uri="{BB962C8B-B14F-4D97-AF65-F5344CB8AC3E}">
        <p14:creationId xmlns:p14="http://schemas.microsoft.com/office/powerpoint/2010/main" val="1610756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countries of northern Africa as well as South Africa were particularly affected by their international exposure and the size of their populations, with higher rates of infection starting in the early stages of the pandemic. Other countries in sub-Saharan Africa are at risk for community transmission and face vulnerabilities because weak health systems, the presence of conflict, lack of government transparency, and other reasons. However, many African countries benefit from humanitarian and epidemic response infrastructure and expertise, having mobilized in the past to address crises such as Ebola outbreaks in West Africa and the Congo, as well as other areas of strength.</a:t>
            </a:r>
          </a:p>
          <a:p>
            <a:endParaRPr lang="en-US" dirty="0"/>
          </a:p>
          <a:p>
            <a:r>
              <a:rPr lang="en-US" b="1" dirty="0"/>
              <a:t>Zimbabwe</a:t>
            </a:r>
            <a:r>
              <a:rPr lang="en-US" dirty="0"/>
              <a:t> is characterized by relatively small urban populations and a low level of international exposure, leading to less risk than other countries on the continent, leading to its classification under the profile of ‘Small/Restricted Countries.’ However, Zimbabwe’s restrictive government that offers little press freedom or transparency is a risk factor when it comes to the importance of educating the public and building trust during a public health crisis.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7</a:t>
            </a:fld>
            <a:endParaRPr lang="en-US" dirty="0"/>
          </a:p>
        </p:txBody>
      </p:sp>
    </p:spTree>
    <p:extLst>
      <p:ext uri="{BB962C8B-B14F-4D97-AF65-F5344CB8AC3E}">
        <p14:creationId xmlns:p14="http://schemas.microsoft.com/office/powerpoint/2010/main" val="3381955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8</a:t>
            </a:fld>
            <a:endParaRPr lang="en-US" dirty="0"/>
          </a:p>
        </p:txBody>
      </p:sp>
    </p:spTree>
    <p:extLst>
      <p:ext uri="{BB962C8B-B14F-4D97-AF65-F5344CB8AC3E}">
        <p14:creationId xmlns:p14="http://schemas.microsoft.com/office/powerpoint/2010/main" val="1932749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data on COVID-19’s impacts are incomplete at this early stage, as the situation evolves we can gain useful insights from exploring lessons learned from past crises. These lessons can apply to the COVID-19 situation and its expected impacts on sexual and reproductive health. </a:t>
            </a:r>
          </a:p>
          <a:p>
            <a:endParaRPr lang="en-US" dirty="0"/>
          </a:p>
          <a:p>
            <a:r>
              <a:rPr lang="en-US" dirty="0"/>
              <a:t>Trends indicate that gender inequality is reinforced during periods of crisis, with negative effects disproportionately impacting women and girls. Other groups at risk, such as rural populations, those living with disability, or sexual minorities, are also more vulnerable during public health crises. The diversion of resources to combat these crises may reduce resources dedicated to the provision of sexual and reproductive health care, even while continued access to SRH care remains a priority. </a:t>
            </a:r>
          </a:p>
          <a:p>
            <a:endParaRPr lang="en-US" dirty="0"/>
          </a:p>
          <a:p>
            <a:r>
              <a:rPr lang="en-US" dirty="0"/>
              <a:t>These gaps, combined with a lack of access to reliable information and fear of transmission, can lead to an erosion of confidence in the health system. Service demand may decline as the population avoids seeking essential services due to fear, lack of freedom of movement, or lack of information. With all these challenges, government responses on the ground have missed the opportunity to measure and plan for differentiated impacts during crises (such as between men and women, rural and urban, young and old) and missed opportunities to address unequal structures that augment unequal impacts.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9</a:t>
            </a:fld>
            <a:endParaRPr lang="en-US" dirty="0"/>
          </a:p>
        </p:txBody>
      </p:sp>
    </p:spTree>
    <p:extLst>
      <p:ext uri="{BB962C8B-B14F-4D97-AF65-F5344CB8AC3E}">
        <p14:creationId xmlns:p14="http://schemas.microsoft.com/office/powerpoint/2010/main" val="340390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situation of Ebola </a:t>
            </a:r>
            <a:r>
              <a:rPr lang="en-US" dirty="0" err="1"/>
              <a:t>outbeak</a:t>
            </a:r>
            <a:r>
              <a:rPr lang="en-US" dirty="0"/>
              <a:t> in West Africa offers a specific example. Research before, during, and after the crisis in 2013 to 2016 shows the short- and long-term impacts of service reduction during this period. </a:t>
            </a:r>
          </a:p>
          <a:p>
            <a:endParaRPr lang="en-US" dirty="0"/>
          </a:p>
          <a:p>
            <a:r>
              <a:rPr lang="en-US" dirty="0"/>
              <a:t>Guinea experienced a significant reduction (51%) of family planning service visits. These service reductions, combined with s</a:t>
            </a:r>
            <a:r>
              <a:rPr lang="en-US" b="0" dirty="0"/>
              <a:t>ervice interruption, </a:t>
            </a:r>
            <a:r>
              <a:rPr lang="en-US" dirty="0"/>
              <a:t>contributed to an increase in maternal and neonatal deaths during this period. </a:t>
            </a:r>
          </a:p>
          <a:p>
            <a:endParaRPr lang="en-US" dirty="0"/>
          </a:p>
          <a:p>
            <a:r>
              <a:rPr lang="en-US" dirty="0"/>
              <a:t>However, demand for services was reestablished to a comparable level after the crisis, showing that reduction in utilization is not necessarily long term and can be reversed.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10</a:t>
            </a:fld>
            <a:endParaRPr lang="en-US" dirty="0"/>
          </a:p>
        </p:txBody>
      </p:sp>
    </p:spTree>
    <p:extLst>
      <p:ext uri="{BB962C8B-B14F-4D97-AF65-F5344CB8AC3E}">
        <p14:creationId xmlns:p14="http://schemas.microsoft.com/office/powerpoint/2010/main" val="3930379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dynamics affected supply and demand in sexual and reproductive health care during previous periods of crisis [read]:</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11</a:t>
            </a:fld>
            <a:endParaRPr lang="en-US" dirty="0"/>
          </a:p>
        </p:txBody>
      </p:sp>
    </p:spTree>
    <p:extLst>
      <p:ext uri="{BB962C8B-B14F-4D97-AF65-F5344CB8AC3E}">
        <p14:creationId xmlns:p14="http://schemas.microsoft.com/office/powerpoint/2010/main" val="4089815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solidFill>
                  <a:schemeClr val="tx1"/>
                </a:solidFill>
              </a:rPr>
              <a:t>From these examples, we can note several lessons on the nature of crises and suggestions for COVID-19 response efforts [read]:</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12</a:t>
            </a:fld>
            <a:endParaRPr lang="en-US" dirty="0"/>
          </a:p>
        </p:txBody>
      </p:sp>
    </p:spTree>
    <p:extLst>
      <p:ext uri="{BB962C8B-B14F-4D97-AF65-F5344CB8AC3E}">
        <p14:creationId xmlns:p14="http://schemas.microsoft.com/office/powerpoint/2010/main" val="3579676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Sadly, measures taken to reduce the spread of the virus that causes COVID-19, such as confinement and closure of transportation, also reduce women’s mobility and access to essential care, in certain cases confining them to locations where they may be subject to violent situations or household tensions and pressures, economic uncertainty, or social instability made worse by the pandemic.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Using reduction in access to services, the fragility of the health system, and other factors, we can estimate the impacts on women and girls’ sexual and reproductive health as a result of changes in the supply of and demand for care.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13</a:t>
            </a:fld>
            <a:endParaRPr lang="en-US" dirty="0"/>
          </a:p>
        </p:txBody>
      </p:sp>
    </p:spTree>
    <p:extLst>
      <p:ext uri="{BB962C8B-B14F-4D97-AF65-F5344CB8AC3E}">
        <p14:creationId xmlns:p14="http://schemas.microsoft.com/office/powerpoint/2010/main" val="2668653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UNFPA published estimates compiled with their partners Avenir Health and Johns Hopkins University in April 2020 on more than 114 priority low- and middle-income countries. Over potential confinement periods of three, six, nine, and 12 months, and for low, medium, and high levels of disruption, they estimated COVID-19’s impacts on access to contraceptive methods, gender-based violence, and child marriage.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Some estimates: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an estimate of moderate impacts over a period of six months: [read slide]: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However, as we have already advanced over five months into the confinement period for many countries around the world, it may be useful to consider consequences projected for a longer confinement period: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a period of 12 months of confinement, UNFPA estimates: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Up to 51 </a:t>
            </a:r>
            <a:r>
              <a:rPr lang="en-US"/>
              <a:t>million women </a:t>
            </a:r>
            <a:r>
              <a:rPr lang="en-US" dirty="0"/>
              <a:t>with an unmet need for contraception (depending on severity of disruptions).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In the worst-case scenario, up to 15 million unplanned pregnancies.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14</a:t>
            </a:fld>
            <a:endParaRPr lang="en-US" dirty="0"/>
          </a:p>
        </p:txBody>
      </p:sp>
    </p:spTree>
    <p:extLst>
      <p:ext uri="{BB962C8B-B14F-4D97-AF65-F5344CB8AC3E}">
        <p14:creationId xmlns:p14="http://schemas.microsoft.com/office/powerpoint/2010/main" val="582031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Data are still limited on COVID-19’s exact impacts on reproductive health. Using projections for possible scenarios, the Guttmacher Institute generated estimates of the pandemic’s consequences for low- and middle-income countries: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Over the period of one year, the study anticipates an impact scenario on the conservative end of the spectrum (only 10% reductions in existing levels of care); however, the results are serious for women’s sexual and reproductive health [read slide]: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It is necessary to note that at our current point in the pandemic, we must face the possibility that this scenario is an underestimate of COVID-19’s real impacts—the pandemic seems likely to continue past the one-year mark and 10% service reductions may well be conservative.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15</a:t>
            </a:fld>
            <a:endParaRPr lang="en-US" dirty="0"/>
          </a:p>
        </p:txBody>
      </p:sp>
    </p:spTree>
    <p:extLst>
      <p:ext uri="{BB962C8B-B14F-4D97-AF65-F5344CB8AC3E}">
        <p14:creationId xmlns:p14="http://schemas.microsoft.com/office/powerpoint/2010/main" val="147213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Lives Saved Tool, developed by Johns Hopkins University and the Bill &amp; Melinda Gates Foundation, is a mathematical modeling tool that allows users to estimate the impact of change of health services coverage on mortality in low- and middle-income countries.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According to the tool, we may expect an increase in maternal mortality during the pandemic by anywhere from 8.3% to 38.6%. </a:t>
            </a:r>
          </a:p>
          <a:p>
            <a:endParaRPr lang="en-US" dirty="0"/>
          </a:p>
          <a:p>
            <a:r>
              <a:rPr lang="en-US" dirty="0"/>
              <a:t>This modeling risks being conservative, as it only considers decreases in service coverage, not decreases in service quality.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16</a:t>
            </a:fld>
            <a:endParaRPr lang="en-US" dirty="0"/>
          </a:p>
        </p:txBody>
      </p:sp>
    </p:spTree>
    <p:extLst>
      <p:ext uri="{BB962C8B-B14F-4D97-AF65-F5344CB8AC3E}">
        <p14:creationId xmlns:p14="http://schemas.microsoft.com/office/powerpoint/2010/main" val="3290860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reviewed several sources of COVID-19-related impact estimations, we know that the potential for severe negative impacts to women’s sexual and reproductive health is real. At this stage, only preliminary reports of impact are available to test these assumptions and start to understand the reach of primary and secondary impacts with regard to sexual and reproductive health and rights. However, as the pandemic continues to evolve, more data will become available.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17</a:t>
            </a:fld>
            <a:endParaRPr lang="en-US" dirty="0"/>
          </a:p>
        </p:txBody>
      </p:sp>
    </p:spTree>
    <p:extLst>
      <p:ext uri="{BB962C8B-B14F-4D97-AF65-F5344CB8AC3E}">
        <p14:creationId xmlns:p14="http://schemas.microsoft.com/office/powerpoint/2010/main" val="3083199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Early reports of COVID-19’s impacts indicate the possibility of widespread negative effects on sexual and reproductive health, including safe abortion care. Clinics offering SRH services, already limited in many areas, have seen closures affect service availability, especially for underserved populations such as youth.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IPPF reported that their network experienced a 14% closure of service delivery sites</a:t>
            </a:r>
            <a:r>
              <a:rPr lang="en-US" b="0" dirty="0"/>
              <a:t>, with clinic closures </a:t>
            </a:r>
            <a:r>
              <a:rPr lang="en-US" dirty="0"/>
              <a:t>in 64 countries, affecting millions of women.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Ipas reported a reduction or elimination of access to safe abortion for an estimated 1.85 million women in India, according to a study issued in June on the first three months of India’s lockdown. In a normal year, 3.9 million safe abortions would have been offered </a:t>
            </a:r>
            <a:r>
              <a:rPr lang="en-US" b="1" dirty="0"/>
              <a:t>during this period</a:t>
            </a:r>
            <a:r>
              <a:rPr lang="en-US" dirty="0"/>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terms of policy affecting access to SRH care, some countries are using the health crisis as a pretext to limit access to safe abortion. For example, in the United States, policies have been proposed to limit access to safe abortion in at least 11 of the 50 states. By classifying abortion as non-essential care, these policies impose financial, logistical, and administrative obstacles to make services virtually inaccessible in many states, especially considering pandemic-related restrictions on movement and gathering, as well as economic hardship for many women.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18</a:t>
            </a:fld>
            <a:endParaRPr lang="en-US" dirty="0"/>
          </a:p>
        </p:txBody>
      </p:sp>
    </p:spTree>
    <p:extLst>
      <p:ext uri="{BB962C8B-B14F-4D97-AF65-F5344CB8AC3E}">
        <p14:creationId xmlns:p14="http://schemas.microsoft.com/office/powerpoint/2010/main" val="24702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preliminary impacts of COVID-19 are not all tied to legal access and the health system—women are also affected by secondary factors sometimes as a result of their decreased mobility, such as an increase in sexual and gender-based violence. </a:t>
            </a:r>
          </a:p>
          <a:p>
            <a:endParaRPr lang="en-US" dirty="0"/>
          </a:p>
          <a:p>
            <a:r>
              <a:rPr lang="en-US" dirty="0"/>
              <a:t>Health facilities have seen their quality of care affected by changes in financial resources, supply chain disruptions, and lack of appropriate protective equipment or sanitation measures to provide safe care. These affects are especially a risk for the provision of surgical abortion, which requires access to necessary equipment and a sanitary and sterile environment.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19</a:t>
            </a:fld>
            <a:endParaRPr lang="en-US" dirty="0"/>
          </a:p>
        </p:txBody>
      </p:sp>
    </p:spTree>
    <p:extLst>
      <p:ext uri="{BB962C8B-B14F-4D97-AF65-F5344CB8AC3E}">
        <p14:creationId xmlns:p14="http://schemas.microsoft.com/office/powerpoint/2010/main" val="778299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seen examples from other health crises, estimates, and early indications of the COVID-19 pandemic’s impacts on sexual and reproductive health, we will discuss specific risks for women and girls, society, and greater structures.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20</a:t>
            </a:fld>
            <a:endParaRPr lang="en-US" dirty="0"/>
          </a:p>
        </p:txBody>
      </p:sp>
    </p:spTree>
    <p:extLst>
      <p:ext uri="{BB962C8B-B14F-4D97-AF65-F5344CB8AC3E}">
        <p14:creationId xmlns:p14="http://schemas.microsoft.com/office/powerpoint/2010/main" val="5272659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 disseminated a policy brief call to action for civil society in April 2020. This call to action categorizes expected impacts from the COVID-19 pandemic on SRHR at the individual, social, and structural levels. When discussing or envisioning these impacts, it’s helpful to organize them by placing the woman at the center, with socio-environmental layers surrounding her to ultimately impact the greater society, keeping in mind that the types of risk will vary.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21</a:t>
            </a:fld>
            <a:endParaRPr lang="en-US" dirty="0"/>
          </a:p>
        </p:txBody>
      </p:sp>
    </p:spTree>
    <p:extLst>
      <p:ext uri="{BB962C8B-B14F-4D97-AF65-F5344CB8AC3E}">
        <p14:creationId xmlns:p14="http://schemas.microsoft.com/office/powerpoint/2010/main" val="2163551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the majority of countries in Africa, access to safe abortion before the pandemic was already a challenge, with women confronted with legal barriers, as well as community stigma and issues of accessibility, availability, and quality within the health system. In the context of the COVID-19 pandemic, these pressures are increased and add to systemic vulnerabilities and risks, such as: </a:t>
            </a:r>
          </a:p>
          <a:p>
            <a:endParaRPr lang="en-US" dirty="0"/>
          </a:p>
          <a:p>
            <a:r>
              <a:rPr lang="en-US" b="1" dirty="0"/>
              <a:t>Increased sexual and gender-based violence</a:t>
            </a:r>
            <a:r>
              <a:rPr lang="en-US" dirty="0"/>
              <a:t>: Measures taken to slow the spread of COVID-19, such as confinement and quarantine, may place women at risk for domestic or sexual violence in the home. In some cases, vulnerable groups may not even have stable housing options, and the reduction of their mobility because of pandemic-related restrictive measures could place them in danger. Women are also exposed to higher risks when accessing limited resources – to collect water, food, firewood, etc. – potentially risking their security or exposing them to dangerous and exploitative practices such as transactional sex during times of crisis and resource scarcity. In the DRC, for example, 17% of rapes result in unwanted pregnancies, placing the woman in a position to manage her choices with limited access to safe abortion care, and placing her life and safety at risk should she choose unsafe abortion. </a:t>
            </a:r>
          </a:p>
          <a:p>
            <a:endParaRPr lang="en-US" dirty="0"/>
          </a:p>
          <a:p>
            <a:r>
              <a:rPr lang="en-US" b="1" dirty="0"/>
              <a:t>Unequal caregiving role</a:t>
            </a:r>
            <a:r>
              <a:rPr lang="en-US" dirty="0"/>
              <a:t>: Household tasks, including caring for children, often fall to women and girls across most cultural contexts. This work is not remunerated. Globally, women provide three times more unpaid work than men. Women are also more at risk due to their frontline roles in caregiving in the home, the informal sector, and the health sector, where they represent 70% of first-contact roles (nurses, midwives, etc.). </a:t>
            </a:r>
          </a:p>
          <a:p>
            <a:endParaRPr lang="en-US" dirty="0"/>
          </a:p>
          <a:p>
            <a:r>
              <a:rPr lang="en-US" b="1" dirty="0"/>
              <a:t>Limited </a:t>
            </a:r>
            <a:r>
              <a:rPr lang="en-US" b="1" dirty="0" err="1"/>
              <a:t>decisionmaking</a:t>
            </a:r>
            <a:r>
              <a:rPr lang="en-US" b="1" dirty="0"/>
              <a:t> power</a:t>
            </a:r>
            <a:r>
              <a:rPr lang="en-US" dirty="0"/>
              <a:t>: Women suffer from discriminatory norms and social practices that reinforce gender inequality in </a:t>
            </a:r>
            <a:r>
              <a:rPr lang="en-US" dirty="0" err="1"/>
              <a:t>decisionmaking</a:t>
            </a:r>
            <a:r>
              <a:rPr lang="en-US" dirty="0"/>
              <a:t> both in the home and in the community. In many countries, women rely on approval from their husbands or other men in the family, and they have less access to financial resources. These inequalities limit their capacity to procure contraceptive methods or take care of their own reproductive health in a confidential, women-centered environment. </a:t>
            </a:r>
          </a:p>
          <a:p>
            <a:endParaRPr lang="en-US" dirty="0"/>
          </a:p>
          <a:p>
            <a:r>
              <a:rPr lang="en-US" b="1" dirty="0"/>
              <a:t>Increased risk of maternal mortality and morbidity</a:t>
            </a:r>
            <a:r>
              <a:rPr lang="en-US" dirty="0"/>
              <a:t>: Restrictions on transportation and mobility make access to services difficult. Combined with these restrictions is the fear of COVID-19 transmission through contact in health facilities, clinic closures, supply chain disruption, and reduction of community health worker activities. These restrictions and fears limit women’s ability to access essential SRH care, such as access to safe abortion and contraception and treatments that ensure a healthy pregnancy and childbirth.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22</a:t>
            </a:fld>
            <a:endParaRPr lang="en-US" dirty="0"/>
          </a:p>
        </p:txBody>
      </p:sp>
    </p:spTree>
    <p:extLst>
      <p:ext uri="{BB962C8B-B14F-4D97-AF65-F5344CB8AC3E}">
        <p14:creationId xmlns:p14="http://schemas.microsoft.com/office/powerpoint/2010/main" val="3578876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social level, women are affected by trends in inequality and power dynamics that limit their social roles, contributing to barriers affecting equitable access to quality care. </a:t>
            </a:r>
          </a:p>
          <a:p>
            <a:endParaRPr lang="en-US" dirty="0"/>
          </a:p>
          <a:p>
            <a:r>
              <a:rPr lang="en-US" b="1" dirty="0">
                <a:solidFill>
                  <a:schemeClr val="tx1"/>
                </a:solidFill>
              </a:rPr>
              <a:t>School closures </a:t>
            </a:r>
            <a:r>
              <a:rPr lang="en-US" dirty="0"/>
              <a:t>limit access to school programs on nutrition, education, health, and communication of information. Out-of-school youth are more at risk for sexual violence and unwanted pregnancy, which contribute to increased levels of unsafe abortion and maternal mortality. </a:t>
            </a:r>
          </a:p>
          <a:p>
            <a:endParaRPr lang="en-US" dirty="0"/>
          </a:p>
          <a:p>
            <a:r>
              <a:rPr lang="en-US" b="1" dirty="0">
                <a:solidFill>
                  <a:schemeClr val="tx1"/>
                </a:solidFill>
              </a:rPr>
              <a:t>Unequal socioeconomic status </a:t>
            </a:r>
            <a:r>
              <a:rPr lang="en-US" b="0" dirty="0">
                <a:solidFill>
                  <a:schemeClr val="tx1"/>
                </a:solidFill>
              </a:rPr>
              <a:t>in the population entails different risks for different groups, such as those who live in rural areas, are poor, or have limited access to resources. The populations least served by the health system face the most severe impacts. </a:t>
            </a:r>
          </a:p>
          <a:p>
            <a:endParaRPr lang="en-US" dirty="0"/>
          </a:p>
          <a:p>
            <a:r>
              <a:rPr lang="en-US" b="1" dirty="0"/>
              <a:t>Women and men occupy different roles in society: </a:t>
            </a:r>
            <a:r>
              <a:rPr lang="en-US" b="0" dirty="0"/>
              <a:t>Women’s roles are more likely to be informal, less remunerated, and within the social sector, placing them at greater risk for COVID-19 transmission. Their roles generally also have less economic resilience than men’s roles. </a:t>
            </a:r>
          </a:p>
          <a:p>
            <a:endParaRPr lang="en-US" dirty="0"/>
          </a:p>
          <a:p>
            <a:r>
              <a:rPr lang="en-US" b="1" dirty="0">
                <a:solidFill>
                  <a:schemeClr val="tx1"/>
                </a:solidFill>
              </a:rPr>
              <a:t>Women represent the majority of frontline workers </a:t>
            </a:r>
            <a:r>
              <a:rPr lang="en-US" b="0" dirty="0">
                <a:solidFill>
                  <a:schemeClr val="tx1"/>
                </a:solidFill>
              </a:rPr>
              <a:t>in the health system worldwide. This status places their health directly at risk during the pandemic. </a:t>
            </a:r>
          </a:p>
          <a:p>
            <a:endParaRPr lang="en-US" b="0" dirty="0">
              <a:solidFill>
                <a:schemeClr val="tx1"/>
              </a:solidFill>
            </a:endParaRPr>
          </a:p>
          <a:p>
            <a:r>
              <a:rPr lang="en-US" b="0" dirty="0">
                <a:solidFill>
                  <a:schemeClr val="tx1"/>
                </a:solidFill>
              </a:rPr>
              <a:t>As seen in previous examples of public health crises, misinformation around COVID-19 transmission, as well as lack of access to personal protective equipment, can create a </a:t>
            </a:r>
            <a:r>
              <a:rPr lang="en-US" b="1" dirty="0">
                <a:solidFill>
                  <a:schemeClr val="tx1"/>
                </a:solidFill>
              </a:rPr>
              <a:t>fear of interacting with the health system</a:t>
            </a:r>
            <a:r>
              <a:rPr lang="en-US" b="0" dirty="0">
                <a:solidFill>
                  <a:schemeClr val="tx1"/>
                </a:solidFill>
              </a:rPr>
              <a:t>. Women may avoid seeking essential care, such as safe abortion care, due to fears of contracting the coronavirus that causes COVID-19 or lack of trust in the health system. These fears only serve to augment already prevalent stigmas and barriers to accessing care, especially for groups like youth who seek confidential care to avoid the stigma in interactions with health care providers. </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23</a:t>
            </a:fld>
            <a:endParaRPr lang="en-US" dirty="0"/>
          </a:p>
        </p:txBody>
      </p:sp>
    </p:spTree>
    <p:extLst>
      <p:ext uri="{BB962C8B-B14F-4D97-AF65-F5344CB8AC3E}">
        <p14:creationId xmlns:p14="http://schemas.microsoft.com/office/powerpoint/2010/main" val="12869205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structural level, risks have implications for systems, institutions, and a country’s development. </a:t>
            </a:r>
          </a:p>
          <a:p>
            <a:endParaRPr lang="en-US" dirty="0"/>
          </a:p>
          <a:p>
            <a:r>
              <a:rPr lang="en-US" b="1" dirty="0" err="1"/>
              <a:t>Deprioritization</a:t>
            </a:r>
            <a:r>
              <a:rPr lang="en-US" b="1" dirty="0"/>
              <a:t> of sexual and reproductive rights </a:t>
            </a:r>
            <a:r>
              <a:rPr lang="en-US" b="0" dirty="0"/>
              <a:t>presents a serious problem. With the precedent we’ve seen from other health crises, pressure exerted on decisionmakers to respond to the pandemic by reallocating limited resources can disrupt access to sexual and reproductive health and rights at the same moment when these services are most necessary because of the elevated risk of gender-based violence, unwanted pregnancy, etc. </a:t>
            </a:r>
          </a:p>
          <a:p>
            <a:endParaRPr lang="en-US" dirty="0"/>
          </a:p>
          <a:p>
            <a:r>
              <a:rPr lang="en-US" b="1" dirty="0"/>
              <a:t>Disruption of the health supply chain </a:t>
            </a:r>
            <a:r>
              <a:rPr lang="en-US" b="0" dirty="0"/>
              <a:t>also presents a grave risk. This disruption affects all levels of the supply chain: imports, shipping, distribution, etc., and can be devastating for access to essential care. The weak buying power of some low-income country governments only increases supply chain difficulties. </a:t>
            </a:r>
            <a:endParaRPr lang="en-US" b="1" dirty="0"/>
          </a:p>
          <a:p>
            <a:r>
              <a:rPr lang="en-US" b="1" dirty="0"/>
              <a:t> </a:t>
            </a:r>
            <a:endParaRPr lang="en-US" dirty="0"/>
          </a:p>
          <a:p>
            <a:r>
              <a:rPr lang="en-US" b="1" dirty="0"/>
              <a:t>Crackdowns on human rights </a:t>
            </a:r>
            <a:r>
              <a:rPr lang="en-US" b="0" dirty="0"/>
              <a:t>are a risk, as governments can utilize the state of urgency in response to the crisis to suspend or revoke previous policies protecting human rights. For example, we have seen the pandemic has been used in some cases in the United States as a pretext for advancing anti-choice political agendas. </a:t>
            </a:r>
          </a:p>
          <a:p>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24</a:t>
            </a:fld>
            <a:endParaRPr lang="en-US" dirty="0"/>
          </a:p>
        </p:txBody>
      </p:sp>
    </p:spTree>
    <p:extLst>
      <p:ext uri="{BB962C8B-B14F-4D97-AF65-F5344CB8AC3E}">
        <p14:creationId xmlns:p14="http://schemas.microsoft.com/office/powerpoint/2010/main" val="1179195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implications for SRHR, especially safe abortion, during the COVID-19 pandemic?</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25</a:t>
            </a:fld>
            <a:endParaRPr lang="en-US" dirty="0"/>
          </a:p>
        </p:txBody>
      </p:sp>
    </p:spTree>
    <p:extLst>
      <p:ext uri="{BB962C8B-B14F-4D97-AF65-F5344CB8AC3E}">
        <p14:creationId xmlns:p14="http://schemas.microsoft.com/office/powerpoint/2010/main" val="640135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before we know the pandemic’s reach and impacts on sexual and reproductive health and rights, we know from experience and from analyzing the risks that the stakes are high for women and girls. </a:t>
            </a:r>
          </a:p>
          <a:p>
            <a:endParaRPr lang="en-US" dirty="0"/>
          </a:p>
          <a:p>
            <a:r>
              <a:rPr lang="en-US" dirty="0"/>
              <a:t>[Read slide]</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26</a:t>
            </a:fld>
            <a:endParaRPr lang="en-US" dirty="0"/>
          </a:p>
        </p:txBody>
      </p:sp>
    </p:spTree>
    <p:extLst>
      <p:ext uri="{BB962C8B-B14F-4D97-AF65-F5344CB8AC3E}">
        <p14:creationId xmlns:p14="http://schemas.microsoft.com/office/powerpoint/2010/main" val="612546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With regard to safe abortion in particular, several key issues are at stake in the political sphere.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First of all, the question of abortion access will depend largely on its inclusion among essential services as designated by the government, which will have an impact on the availability of resources to ensure continuity of access to care. However, it’s important to ensure that this access will cover all indications permissible according to a country’s legal framework and as ensured under its ratification or domestication of the Maputo Protocol. Ensuring this access may entail a fight to maintain political attention and momentum around issues of abortion policy to make sure its integration and protection is included as part of the COVID-19 pandemic response.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27</a:t>
            </a:fld>
            <a:endParaRPr lang="en-US" dirty="0"/>
          </a:p>
        </p:txBody>
      </p:sp>
    </p:spTree>
    <p:extLst>
      <p:ext uri="{BB962C8B-B14F-4D97-AF65-F5344CB8AC3E}">
        <p14:creationId xmlns:p14="http://schemas.microsoft.com/office/powerpoint/2010/main" val="27623356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safe abortion care is included among essential health services during the COVID-19 pandemic, the next fight will be to preserve access to quality care through the health system, which will likely face disruptions and be weakened by the pandemic. Among other priorities, it will be essential to ensure access to quality commodities such as manual vacuum aspiration (MVA), misoprostol, and mifepristone, as well as other consumables necessary to ensure quality care. Providers will also need to have access to personal protective equipment (PPE) to ensure their safety when dealing with clients. </a:t>
            </a:r>
          </a:p>
          <a:p>
            <a:endParaRPr lang="en-US" dirty="0"/>
          </a:p>
          <a:p>
            <a:r>
              <a:rPr lang="en-US" dirty="0"/>
              <a:t>With mobility reduced during the pandemic, clients may avoid care or not be able to access health facilities, leading to lower demand for services. For these clients, it will be key to ensure that community activities, such as mobile clinics and referrals through community health workers, are able to support access. Limited access to services will particularly affect the young, those living in rural areas or living in poverty, and those living with disabilities. </a:t>
            </a:r>
          </a:p>
          <a:p>
            <a:endParaRPr lang="en-US" dirty="0"/>
          </a:p>
          <a:p>
            <a:r>
              <a:rPr lang="en-US" dirty="0"/>
              <a:t>At the same time, access to reliable information helps combat misinformation and fear, and allows women and girls to make informed decisions to terminate unwanted pregnancies during changing circumstances. Especially in contexts where consultation with a provider may no longer be feasible, it’s important to reach women and girls with reliable information through digital platforms and other media.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28</a:t>
            </a:fld>
            <a:endParaRPr lang="en-US" dirty="0"/>
          </a:p>
        </p:txBody>
      </p:sp>
    </p:spTree>
    <p:extLst>
      <p:ext uri="{BB962C8B-B14F-4D97-AF65-F5344CB8AC3E}">
        <p14:creationId xmlns:p14="http://schemas.microsoft.com/office/powerpoint/2010/main" val="4225407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duration and severity of the pandemic, as well as each state’s actions in response, will in large measure determine the severity of its impacts on sexual and reproductive health.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29</a:t>
            </a:fld>
            <a:endParaRPr lang="en-US" dirty="0"/>
          </a:p>
        </p:txBody>
      </p:sp>
    </p:spTree>
    <p:extLst>
      <p:ext uri="{BB962C8B-B14F-4D97-AF65-F5344CB8AC3E}">
        <p14:creationId xmlns:p14="http://schemas.microsoft.com/office/powerpoint/2010/main" val="18763115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31</a:t>
            </a:fld>
            <a:endParaRPr lang="en-US" dirty="0"/>
          </a:p>
        </p:txBody>
      </p:sp>
    </p:spTree>
    <p:extLst>
      <p:ext uri="{BB962C8B-B14F-4D97-AF65-F5344CB8AC3E}">
        <p14:creationId xmlns:p14="http://schemas.microsoft.com/office/powerpoint/2010/main" val="34292403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Civil society actors already play an essential role in the COVID-19 pandemic response. They collaborate with government to diffuse messages, reinforce systems, and serve as a liaison between the government and communities while also maintaining pressure on government to ensure a gender-equitable COVID-19 response that takes women’s needs into consideration. </a:t>
            </a:r>
          </a:p>
          <a:p>
            <a:endParaRPr lang="en-US" dirty="0"/>
          </a:p>
          <a:p>
            <a:r>
              <a:rPr lang="en-US" dirty="0"/>
              <a:t>Civil society actors should: [read slide]</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32</a:t>
            </a:fld>
            <a:endParaRPr lang="en-US" dirty="0"/>
          </a:p>
        </p:txBody>
      </p:sp>
    </p:spTree>
    <p:extLst>
      <p:ext uri="{BB962C8B-B14F-4D97-AF65-F5344CB8AC3E}">
        <p14:creationId xmlns:p14="http://schemas.microsoft.com/office/powerpoint/2010/main" val="1279678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33</a:t>
            </a:fld>
            <a:endParaRPr lang="en-US" dirty="0"/>
          </a:p>
        </p:txBody>
      </p:sp>
    </p:spTree>
    <p:extLst>
      <p:ext uri="{BB962C8B-B14F-4D97-AF65-F5344CB8AC3E}">
        <p14:creationId xmlns:p14="http://schemas.microsoft.com/office/powerpoint/2010/main" val="6516133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Decisionmakers hold the power to learn from evidence and reduce the pandemic’s negative impacts. They have a large responsibility to act for the good of their constituents and balance their needs while controlling the transmission of the virus that causes COVID-19. </a:t>
            </a:r>
          </a:p>
          <a:p>
            <a:endParaRPr lang="en-US" dirty="0"/>
          </a:p>
          <a:p>
            <a:r>
              <a:rPr lang="en-US" dirty="0"/>
              <a:t>Decisionmakers can maintain an enabling environment to promote access to reproductive health and rights and reduce barriers to care. In coordination with civil society, community organizations, and other stakeholders—especially in elevating women’s voices—decisionmakers can ensure an adapted response that meets women’s needs. At the same time, this response should consider differentiated impacts on various segments of the society and collect data broken down by age and sex to monitor and adapt for unequal impacts.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34</a:t>
            </a:fld>
            <a:endParaRPr lang="en-US" dirty="0"/>
          </a:p>
        </p:txBody>
      </p:sp>
    </p:spTree>
    <p:extLst>
      <p:ext uri="{BB962C8B-B14F-4D97-AF65-F5344CB8AC3E}">
        <p14:creationId xmlns:p14="http://schemas.microsoft.com/office/powerpoint/2010/main" val="3264096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support of civil society, decisionmakers should keep their focus on ensuring continued access to sexual and reproductive health care. Technical guidance from the WHO and other global organizations should form the base of a women-centered response. It is essential to maintain access through as many avenues as possible, through investing in telemedicine, self-care, and the widespread availability of medication abortion at service delivery access points. Medication abortion commodities must also be included on essential drug lists, and the supply chain must be reinforced to ensure their availability. During this time of crisis, the government should also consider taking other measures to render service accessible, such as free access to contraception or other care.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35</a:t>
            </a:fld>
            <a:endParaRPr lang="en-US" dirty="0"/>
          </a:p>
        </p:txBody>
      </p:sp>
    </p:spTree>
    <p:extLst>
      <p:ext uri="{BB962C8B-B14F-4D97-AF65-F5344CB8AC3E}">
        <p14:creationId xmlns:p14="http://schemas.microsoft.com/office/powerpoint/2010/main" val="31570138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case of abortion, the question of access is at the heart of the risks and implications for women during the pandemic. One of the most practical and effective measures to facilitate greater access to care would be investing in access to medication abortion, including self-management of medication abortion in cases where it can be safely administered. It is a practical and  economical measure that has the possibility to address many of the barriers associated with abortion access, especially in the context of COVID-19.</a:t>
            </a:r>
          </a:p>
          <a:p>
            <a:endParaRPr lang="en-US" dirty="0"/>
          </a:p>
          <a:p>
            <a:r>
              <a:rPr lang="en-US" dirty="0"/>
              <a:t>The WHO defines self-care as: [Read slide]</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36</a:t>
            </a:fld>
            <a:endParaRPr lang="en-US" dirty="0"/>
          </a:p>
        </p:txBody>
      </p:sp>
    </p:spTree>
    <p:extLst>
      <p:ext uri="{BB962C8B-B14F-4D97-AF65-F5344CB8AC3E}">
        <p14:creationId xmlns:p14="http://schemas.microsoft.com/office/powerpoint/2010/main" val="3216215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reasons why medication abortion self-care is adapted to the context of the COVID-19 pandemic. </a:t>
            </a:r>
          </a:p>
          <a:p>
            <a:endParaRPr lang="en-US" dirty="0"/>
          </a:p>
          <a:p>
            <a:r>
              <a:rPr lang="en-US" dirty="0"/>
              <a:t>[Read slide]</a:t>
            </a:r>
          </a:p>
          <a:p>
            <a:endParaRPr lang="en-US" dirty="0"/>
          </a:p>
          <a:p>
            <a:r>
              <a:rPr lang="en-US" dirty="0"/>
              <a:t>Allocation of additional resources for medication abortion self-care should be included in policy objectives for an adapted COVID-19 response.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37</a:t>
            </a:fld>
            <a:endParaRPr lang="en-US" dirty="0"/>
          </a:p>
        </p:txBody>
      </p:sp>
    </p:spTree>
    <p:extLst>
      <p:ext uri="{BB962C8B-B14F-4D97-AF65-F5344CB8AC3E}">
        <p14:creationId xmlns:p14="http://schemas.microsoft.com/office/powerpoint/2010/main" val="27774174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38</a:t>
            </a:fld>
            <a:endParaRPr lang="en-US" dirty="0"/>
          </a:p>
        </p:txBody>
      </p:sp>
    </p:spTree>
    <p:extLst>
      <p:ext uri="{BB962C8B-B14F-4D97-AF65-F5344CB8AC3E}">
        <p14:creationId xmlns:p14="http://schemas.microsoft.com/office/powerpoint/2010/main" val="12397634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consequences of the pandemic on women’s sexual and reproductive health and rights are serious, but the worst impacts can still be avoided through coordinated action on the parts of governments, civil society, and the communities they serve. Let’s ensure that we learn from past lessons to create an adapted approach that considers each level of risk in order to ensure a better future for women and girls. </a:t>
            </a:r>
          </a:p>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39</a:t>
            </a:fld>
            <a:endParaRPr lang="en-US" dirty="0"/>
          </a:p>
        </p:txBody>
      </p:sp>
    </p:spTree>
    <p:extLst>
      <p:ext uri="{BB962C8B-B14F-4D97-AF65-F5344CB8AC3E}">
        <p14:creationId xmlns:p14="http://schemas.microsoft.com/office/powerpoint/2010/main" val="40515209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42</a:t>
            </a:fld>
            <a:endParaRPr lang="en-US" dirty="0"/>
          </a:p>
        </p:txBody>
      </p:sp>
    </p:spTree>
    <p:extLst>
      <p:ext uri="{BB962C8B-B14F-4D97-AF65-F5344CB8AC3E}">
        <p14:creationId xmlns:p14="http://schemas.microsoft.com/office/powerpoint/2010/main" val="34808387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4" name="Picture 84" descr="titlepagebg_solidblue"/>
          <p:cNvPicPr>
            <a:picLocks noChangeAspect="1" noChangeArrowheads="1"/>
          </p:cNvPicPr>
          <p:nvPr userDrawn="1"/>
        </p:nvPicPr>
        <p:blipFill>
          <a:blip r:embed="rId3"/>
          <a:srcRect/>
          <a:stretch>
            <a:fillRect/>
          </a:stretch>
        </p:blipFill>
        <p:spPr bwMode="auto">
          <a:xfrm>
            <a:off x="0" y="0"/>
            <a:ext cx="9148763" cy="6888163"/>
          </a:xfrm>
          <a:prstGeom prst="rect">
            <a:avLst/>
          </a:prstGeom>
          <a:noFill/>
          <a:ln w="9525">
            <a:noFill/>
            <a:miter lim="800000"/>
            <a:headEnd/>
            <a:tailEnd/>
          </a:ln>
        </p:spPr>
      </p:pic>
      <p:sp>
        <p:nvSpPr>
          <p:cNvPr id="77909" name="Rectangle 85"/>
          <p:cNvSpPr>
            <a:spLocks noGrp="1" noChangeArrowheads="1"/>
          </p:cNvSpPr>
          <p:nvPr>
            <p:ph type="ctrTitle" sz="quarter" hasCustomPrompt="1"/>
          </p:nvPr>
        </p:nvSpPr>
        <p:spPr>
          <a:xfrm>
            <a:off x="838200" y="3378422"/>
            <a:ext cx="6248400" cy="583978"/>
          </a:xfrm>
        </p:spPr>
        <p:txBody>
          <a:bodyPr anchor="b"/>
          <a:lstStyle>
            <a:lvl1pPr>
              <a:defRPr sz="4000" spc="300">
                <a:solidFill>
                  <a:schemeClr val="tx1"/>
                </a:solidFill>
              </a:defRPr>
            </a:lvl1pPr>
          </a:lstStyle>
          <a:p>
            <a:pPr lvl="0"/>
            <a:r>
              <a:rPr lang="en-US" noProof="0" dirty="0"/>
              <a:t>CLICK TO EDIT</a:t>
            </a:r>
          </a:p>
        </p:txBody>
      </p:sp>
      <p:sp>
        <p:nvSpPr>
          <p:cNvPr id="77910" name="Rectangle 86"/>
          <p:cNvSpPr>
            <a:spLocks noGrp="1" noChangeArrowheads="1"/>
          </p:cNvSpPr>
          <p:nvPr>
            <p:ph type="subTitle" sz="quarter" idx="1" hasCustomPrompt="1"/>
          </p:nvPr>
        </p:nvSpPr>
        <p:spPr>
          <a:xfrm>
            <a:off x="838200" y="3886200"/>
            <a:ext cx="7552848" cy="879212"/>
          </a:xfrm>
        </p:spPr>
        <p:txBody>
          <a:bodyPr/>
          <a:lstStyle>
            <a:lvl1pPr marL="0" indent="0">
              <a:buFont typeface="Wingdings" pitchFamily="2" charset="2"/>
              <a:buNone/>
              <a:defRPr sz="6200" b="1" spc="300">
                <a:solidFill>
                  <a:schemeClr val="accent5"/>
                </a:solidFill>
                <a:latin typeface="+mj-lt"/>
              </a:defRPr>
            </a:lvl1pPr>
          </a:lstStyle>
          <a:p>
            <a:pPr lvl="0"/>
            <a:r>
              <a:rPr lang="en-US" noProof="0" dirty="0"/>
              <a:t>CLICK TO EDIT</a:t>
            </a:r>
          </a:p>
        </p:txBody>
      </p:sp>
      <p:sp>
        <p:nvSpPr>
          <p:cNvPr id="10" name="Rectangle 9"/>
          <p:cNvSpPr/>
          <p:nvPr userDrawn="1"/>
        </p:nvSpPr>
        <p:spPr>
          <a:xfrm>
            <a:off x="3962400" y="5996408"/>
            <a:ext cx="4428648" cy="307777"/>
          </a:xfrm>
          <a:prstGeom prst="rect">
            <a:avLst/>
          </a:prstGeom>
        </p:spPr>
        <p:txBody>
          <a:bodyPr wrap="none">
            <a:spAutoFit/>
          </a:bodyPr>
          <a:lstStyle/>
          <a:p>
            <a:r>
              <a:rPr lang="en-US" sz="1400" dirty="0">
                <a:solidFill>
                  <a:schemeClr val="accent1"/>
                </a:solidFill>
              </a:rPr>
              <a:t>POPULATION REFERENCE BUREAU | www.prb.org</a:t>
            </a:r>
          </a:p>
        </p:txBody>
      </p:sp>
      <p:sp>
        <p:nvSpPr>
          <p:cNvPr id="8" name="Text Placeholder 7"/>
          <p:cNvSpPr>
            <a:spLocks noGrp="1"/>
          </p:cNvSpPr>
          <p:nvPr>
            <p:ph type="body" sz="quarter" idx="10" hasCustomPrompt="1"/>
          </p:nvPr>
        </p:nvSpPr>
        <p:spPr>
          <a:xfrm>
            <a:off x="838200" y="5412430"/>
            <a:ext cx="4724400" cy="457200"/>
          </a:xfrm>
        </p:spPr>
        <p:txBody>
          <a:bodyPr/>
          <a:lstStyle>
            <a:lvl1pPr marL="0" indent="0" algn="l">
              <a:buNone/>
              <a:defRPr sz="2400" b="0">
                <a:solidFill>
                  <a:srgbClr val="FFFFFF"/>
                </a:solidFill>
                <a:latin typeface="Arial" panose="020B0604020202020204" pitchFamily="34" charset="0"/>
                <a:cs typeface="Arial" panose="020B0604020202020204" pitchFamily="34" charset="0"/>
              </a:defRPr>
            </a:lvl1pPr>
          </a:lstStyle>
          <a:p>
            <a:pPr lvl="0"/>
            <a:r>
              <a:rPr lang="en-US" dirty="0"/>
              <a:t>PRESENTERS: Your Name</a:t>
            </a:r>
          </a:p>
        </p:txBody>
      </p:sp>
      <p:sp>
        <p:nvSpPr>
          <p:cNvPr id="9" name="Text Placeholder 7"/>
          <p:cNvSpPr>
            <a:spLocks noGrp="1"/>
          </p:cNvSpPr>
          <p:nvPr>
            <p:ph type="body" sz="quarter" idx="11" hasCustomPrompt="1"/>
          </p:nvPr>
        </p:nvSpPr>
        <p:spPr>
          <a:xfrm>
            <a:off x="838200" y="5996408"/>
            <a:ext cx="3048000" cy="371515"/>
          </a:xfrm>
        </p:spPr>
        <p:txBody>
          <a:bodyPr/>
          <a:lstStyle>
            <a:lvl1pPr marL="0" indent="0" algn="l">
              <a:buNone/>
              <a:defRPr sz="1600" b="1">
                <a:solidFill>
                  <a:srgbClr val="FFFFFF"/>
                </a:solidFill>
                <a:latin typeface="Arial" panose="020B0604020202020204" pitchFamily="34" charset="0"/>
                <a:cs typeface="Arial" panose="020B0604020202020204" pitchFamily="34" charset="0"/>
              </a:defRPr>
            </a:lvl1pPr>
          </a:lstStyle>
          <a:p>
            <a:pPr lvl="0"/>
            <a:r>
              <a:rPr lang="en-US" dirty="0"/>
              <a:t>Date</a:t>
            </a:r>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sp>
        <p:nvSpPr>
          <p:cNvPr id="9" name="Rectangle 8"/>
          <p:cNvSpPr/>
          <p:nvPr userDrawn="1"/>
        </p:nvSpPr>
        <p:spPr bwMode="auto">
          <a:xfrm flipV="1">
            <a:off x="128016" y="5056632"/>
            <a:ext cx="8874839" cy="1682496"/>
          </a:xfrm>
          <a:prstGeom prst="rect">
            <a:avLst/>
          </a:prstGeom>
          <a:solidFill>
            <a:srgbClr val="717073">
              <a:alpha val="82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45501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Layout-no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480767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1471" y="533400"/>
            <a:ext cx="4041530" cy="685800"/>
          </a:xfrm>
        </p:spPr>
        <p:txBody>
          <a:bodyPr/>
          <a:lstStyle/>
          <a:p>
            <a:r>
              <a:rPr lang="en-US" dirty="0"/>
              <a:t>TITLE STYLE</a:t>
            </a:r>
          </a:p>
        </p:txBody>
      </p:sp>
      <p:sp>
        <p:nvSpPr>
          <p:cNvPr id="5" name="Text Placeholder 4"/>
          <p:cNvSpPr>
            <a:spLocks noGrp="1"/>
          </p:cNvSpPr>
          <p:nvPr>
            <p:ph type="body" sz="quarter" idx="10"/>
          </p:nvPr>
        </p:nvSpPr>
        <p:spPr>
          <a:xfrm>
            <a:off x="911225" y="1600200"/>
            <a:ext cx="7318375"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6315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 Example Layout">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911471" y="533400"/>
            <a:ext cx="3889130" cy="685800"/>
          </a:xfrm>
        </p:spPr>
        <p:txBody>
          <a:bodyPr/>
          <a:lstStyle/>
          <a:p>
            <a:r>
              <a:rPr lang="en-US" dirty="0"/>
              <a:t>TITLE STYLE</a:t>
            </a:r>
          </a:p>
        </p:txBody>
      </p:sp>
      <p:sp>
        <p:nvSpPr>
          <p:cNvPr id="3" name="Rectangle 2"/>
          <p:cNvSpPr/>
          <p:nvPr userDrawn="1"/>
        </p:nvSpPr>
        <p:spPr bwMode="auto">
          <a:xfrm>
            <a:off x="931069" y="3886200"/>
            <a:ext cx="7298531" cy="2271117"/>
          </a:xfrm>
          <a:prstGeom prst="rect">
            <a:avLst/>
          </a:prstGeom>
          <a:noFill/>
          <a:ln w="9525" cap="flat" cmpd="sng" algn="ctr">
            <a:solidFill>
              <a:srgbClr val="71707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12" name="Text Placeholder 11"/>
          <p:cNvSpPr>
            <a:spLocks noGrp="1"/>
          </p:cNvSpPr>
          <p:nvPr>
            <p:ph type="body" sz="quarter" idx="10"/>
          </p:nvPr>
        </p:nvSpPr>
        <p:spPr>
          <a:xfrm>
            <a:off x="911225" y="1600200"/>
            <a:ext cx="7318375" cy="1600200"/>
          </a:xfrm>
        </p:spPr>
        <p:txBody>
          <a:bodyPr/>
          <a:lstStyle/>
          <a:p>
            <a:pPr lvl="0"/>
            <a:r>
              <a:rPr lang="en-US"/>
              <a:t>Click to edit Master text styles</a:t>
            </a:r>
          </a:p>
          <a:p>
            <a:pPr lvl="1"/>
            <a:r>
              <a:rPr lang="en-US"/>
              <a:t>Second level</a:t>
            </a:r>
          </a:p>
          <a:p>
            <a:pPr lvl="2"/>
            <a:r>
              <a:rPr lang="en-US"/>
              <a:t>Third level</a:t>
            </a:r>
          </a:p>
        </p:txBody>
      </p:sp>
      <p:sp>
        <p:nvSpPr>
          <p:cNvPr id="14" name="Text Placeholder 13"/>
          <p:cNvSpPr>
            <a:spLocks noGrp="1"/>
          </p:cNvSpPr>
          <p:nvPr>
            <p:ph type="body" sz="quarter" idx="11"/>
          </p:nvPr>
        </p:nvSpPr>
        <p:spPr>
          <a:xfrm>
            <a:off x="1066800" y="4019491"/>
            <a:ext cx="7010400" cy="2000310"/>
          </a:xfrm>
        </p:spPr>
        <p:txBody>
          <a:bodyPr/>
          <a:lstStyle>
            <a:lvl1pPr marL="0" indent="0">
              <a:buNone/>
              <a:defRPr sz="2400"/>
            </a:lvl1pPr>
          </a:lstStyle>
          <a:p>
            <a:pPr lvl="0"/>
            <a:r>
              <a:rPr lang="en-US"/>
              <a:t>Click to edit Master text styles</a:t>
            </a:r>
          </a:p>
        </p:txBody>
      </p:sp>
      <p:sp>
        <p:nvSpPr>
          <p:cNvPr id="7" name="Text Placeholder 13"/>
          <p:cNvSpPr>
            <a:spLocks noGrp="1"/>
          </p:cNvSpPr>
          <p:nvPr>
            <p:ph type="body" sz="quarter" idx="12" hasCustomPrompt="1"/>
          </p:nvPr>
        </p:nvSpPr>
        <p:spPr>
          <a:xfrm>
            <a:off x="1066800" y="3454081"/>
            <a:ext cx="1981200" cy="365474"/>
          </a:xfrm>
        </p:spPr>
        <p:txBody>
          <a:bodyPr/>
          <a:lstStyle>
            <a:lvl1pPr marL="0" indent="0">
              <a:buNone/>
              <a:defRPr sz="2000" b="1" spc="300"/>
            </a:lvl1pPr>
          </a:lstStyle>
          <a:p>
            <a:pPr lvl="0"/>
            <a:r>
              <a:rPr lang="en-US" dirty="0"/>
              <a:t>EXAMPLE</a:t>
            </a:r>
          </a:p>
        </p:txBody>
      </p:sp>
    </p:spTree>
    <p:extLst>
      <p:ext uri="{BB962C8B-B14F-4D97-AF65-F5344CB8AC3E}">
        <p14:creationId xmlns:p14="http://schemas.microsoft.com/office/powerpoint/2010/main" val="410603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Layout">
    <p:spTree>
      <p:nvGrpSpPr>
        <p:cNvPr id="1" name=""/>
        <p:cNvGrpSpPr/>
        <p:nvPr/>
      </p:nvGrpSpPr>
      <p:grpSpPr>
        <a:xfrm>
          <a:off x="0" y="0"/>
          <a:ext cx="0" cy="0"/>
          <a:chOff x="0" y="0"/>
          <a:chExt cx="0" cy="0"/>
        </a:xfrm>
      </p:grpSpPr>
      <p:sp>
        <p:nvSpPr>
          <p:cNvPr id="5" name="Title 3"/>
          <p:cNvSpPr>
            <a:spLocks noGrp="1"/>
          </p:cNvSpPr>
          <p:nvPr>
            <p:ph type="title" hasCustomPrompt="1"/>
          </p:nvPr>
        </p:nvSpPr>
        <p:spPr>
          <a:xfrm>
            <a:off x="911471" y="533400"/>
            <a:ext cx="3965330" cy="685800"/>
          </a:xfrm>
        </p:spPr>
        <p:txBody>
          <a:bodyPr/>
          <a:lstStyle>
            <a:lvl1pPr>
              <a:defRPr baseline="0"/>
            </a:lvl1pPr>
          </a:lstStyle>
          <a:p>
            <a:r>
              <a:rPr lang="en-US" dirty="0"/>
              <a:t>TITLE STYLE</a:t>
            </a:r>
          </a:p>
        </p:txBody>
      </p:sp>
      <p:sp>
        <p:nvSpPr>
          <p:cNvPr id="11" name="Content Placeholder 2"/>
          <p:cNvSpPr>
            <a:spLocks noGrp="1"/>
          </p:cNvSpPr>
          <p:nvPr>
            <p:ph idx="10" hasCustomPrompt="1"/>
          </p:nvPr>
        </p:nvSpPr>
        <p:spPr>
          <a:xfrm>
            <a:off x="923941" y="1600200"/>
            <a:ext cx="3648060" cy="4724400"/>
          </a:xfrm>
        </p:spPr>
        <p:txBody>
          <a:bodyPr/>
          <a:lstStyle>
            <a:lvl1pPr marL="0" indent="0">
              <a:buNone/>
              <a:defRPr b="1" baseline="0">
                <a:solidFill>
                  <a:srgbClr val="265E9E"/>
                </a:solidFill>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lvl2pPr>
          </a:lstStyle>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p:txBody>
      </p:sp>
      <p:sp>
        <p:nvSpPr>
          <p:cNvPr id="12" name="Content Placeholder 2"/>
          <p:cNvSpPr>
            <a:spLocks noGrp="1"/>
          </p:cNvSpPr>
          <p:nvPr>
            <p:ph idx="11" hasCustomPrompt="1"/>
          </p:nvPr>
        </p:nvSpPr>
        <p:spPr>
          <a:xfrm>
            <a:off x="4572001" y="1600200"/>
            <a:ext cx="3648060" cy="4724400"/>
          </a:xfrm>
        </p:spPr>
        <p:txBody>
          <a:bodyPr/>
          <a:lstStyle>
            <a:lvl1pPr marL="0" indent="0">
              <a:buNone/>
              <a:defRPr b="1" baseline="0">
                <a:solidFill>
                  <a:srgbClr val="265E9E"/>
                </a:solidFill>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lvl2pPr>
          </a:lstStyle>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p:txBody>
      </p:sp>
    </p:spTree>
    <p:extLst>
      <p:ext uri="{BB962C8B-B14F-4D97-AF65-F5344CB8AC3E}">
        <p14:creationId xmlns:p14="http://schemas.microsoft.com/office/powerpoint/2010/main" val="143947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Layout">
    <p:spTree>
      <p:nvGrpSpPr>
        <p:cNvPr id="1" name=""/>
        <p:cNvGrpSpPr/>
        <p:nvPr/>
      </p:nvGrpSpPr>
      <p:grpSpPr>
        <a:xfrm>
          <a:off x="0" y="0"/>
          <a:ext cx="0" cy="0"/>
          <a:chOff x="0" y="0"/>
          <a:chExt cx="0" cy="0"/>
        </a:xfrm>
      </p:grpSpPr>
      <p:sp>
        <p:nvSpPr>
          <p:cNvPr id="14" name="Picture Placeholder 13"/>
          <p:cNvSpPr>
            <a:spLocks noGrp="1"/>
          </p:cNvSpPr>
          <p:nvPr>
            <p:ph type="pic" sz="quarter" idx="12" hasCustomPrompt="1"/>
          </p:nvPr>
        </p:nvSpPr>
        <p:spPr>
          <a:xfrm>
            <a:off x="911225" y="1355725"/>
            <a:ext cx="7318375" cy="4816475"/>
          </a:xfrm>
        </p:spPr>
        <p:txBody>
          <a:bodyPr anchor="b"/>
          <a:lstStyle>
            <a:lvl1pPr marL="0" indent="0" algn="ctr">
              <a:buNone/>
              <a:defRPr/>
            </a:lvl1pPr>
          </a:lstStyle>
          <a:p>
            <a:r>
              <a:rPr lang="en-US" dirty="0"/>
              <a:t>(insert picture)</a:t>
            </a:r>
          </a:p>
        </p:txBody>
      </p:sp>
      <p:sp>
        <p:nvSpPr>
          <p:cNvPr id="12" name="Rectangle 11"/>
          <p:cNvSpPr/>
          <p:nvPr userDrawn="1"/>
        </p:nvSpPr>
        <p:spPr bwMode="auto">
          <a:xfrm>
            <a:off x="911470" y="1355558"/>
            <a:ext cx="5181600" cy="2574758"/>
          </a:xfrm>
          <a:prstGeom prst="rect">
            <a:avLst/>
          </a:prstGeom>
          <a:solidFill>
            <a:schemeClr val="accent1">
              <a:alpha val="8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2" name="Title 1"/>
          <p:cNvSpPr>
            <a:spLocks noGrp="1"/>
          </p:cNvSpPr>
          <p:nvPr>
            <p:ph type="title" hasCustomPrompt="1"/>
          </p:nvPr>
        </p:nvSpPr>
        <p:spPr/>
        <p:txBody>
          <a:bodyPr/>
          <a:lstStyle/>
          <a:p>
            <a:r>
              <a:rPr lang="en-US" dirty="0"/>
              <a:t>TITLE STYLE</a:t>
            </a:r>
          </a:p>
        </p:txBody>
      </p:sp>
      <p:sp>
        <p:nvSpPr>
          <p:cNvPr id="19" name="Content Placeholder 18"/>
          <p:cNvSpPr>
            <a:spLocks noGrp="1"/>
          </p:cNvSpPr>
          <p:nvPr>
            <p:ph sz="quarter" idx="13" hasCustomPrompt="1"/>
          </p:nvPr>
        </p:nvSpPr>
        <p:spPr>
          <a:xfrm>
            <a:off x="911225" y="1355725"/>
            <a:ext cx="4727575" cy="2225675"/>
          </a:xfrm>
          <a:solidFill>
            <a:schemeClr val="accent1">
              <a:alpha val="82000"/>
            </a:schemeClr>
          </a:solidFill>
        </p:spPr>
        <p:txBody>
          <a:bodyPr anchor="b"/>
          <a:lstStyle>
            <a:lvl1pPr marL="0" indent="0" algn="ctr">
              <a:buNone/>
              <a:defRPr>
                <a:solidFill>
                  <a:srgbClr val="FFFFFF"/>
                </a:solidFill>
              </a:defRPr>
            </a:lvl1pPr>
          </a:lstStyle>
          <a:p>
            <a:pPr lvl="0"/>
            <a:r>
              <a:rPr lang="en-US" dirty="0"/>
              <a:t>(white box)</a:t>
            </a:r>
          </a:p>
        </p:txBody>
      </p:sp>
      <p:sp>
        <p:nvSpPr>
          <p:cNvPr id="7" name="Text Placeholder 6"/>
          <p:cNvSpPr>
            <a:spLocks noGrp="1"/>
          </p:cNvSpPr>
          <p:nvPr>
            <p:ph type="body" sz="quarter" idx="10" hasCustomPrompt="1"/>
          </p:nvPr>
        </p:nvSpPr>
        <p:spPr>
          <a:xfrm>
            <a:off x="1066800" y="1524000"/>
            <a:ext cx="4419600" cy="533400"/>
          </a:xfrm>
        </p:spPr>
        <p:txBody>
          <a:bodyPr/>
          <a:lstStyle>
            <a:lvl1pPr marL="0" indent="0">
              <a:buFont typeface="Arial" panose="020B0604020202020204" pitchFamily="34" charset="0"/>
              <a:buNone/>
              <a:defRPr b="1">
                <a:solidFill>
                  <a:srgbClr val="265E9E"/>
                </a:solidFill>
              </a:defRPr>
            </a:lvl1pPr>
            <a:lvl2pPr marL="457200" indent="0">
              <a:buNone/>
              <a:defRPr b="1">
                <a:solidFill>
                  <a:srgbClr val="265E9E"/>
                </a:solidFill>
              </a:defRPr>
            </a:lvl2pPr>
            <a:lvl3pPr marL="914400" indent="0">
              <a:buNone/>
              <a:defRPr b="1">
                <a:solidFill>
                  <a:srgbClr val="265E9E"/>
                </a:solidFill>
              </a:defRPr>
            </a:lvl3pPr>
            <a:lvl4pPr marL="1371600" indent="0">
              <a:buNone/>
              <a:defRPr b="1">
                <a:solidFill>
                  <a:srgbClr val="265E9E"/>
                </a:solidFill>
              </a:defRPr>
            </a:lvl4pPr>
            <a:lvl5pPr marL="1828800" indent="0">
              <a:buNone/>
              <a:defRPr b="1">
                <a:solidFill>
                  <a:srgbClr val="265E9E"/>
                </a:solidFill>
              </a:defRPr>
            </a:lvl5pPr>
          </a:lstStyle>
          <a:p>
            <a:pPr lvl="0"/>
            <a:r>
              <a:rPr lang="en-US" dirty="0"/>
              <a:t>Top of list</a:t>
            </a:r>
          </a:p>
        </p:txBody>
      </p:sp>
      <p:sp>
        <p:nvSpPr>
          <p:cNvPr id="11" name="Text Placeholder 10"/>
          <p:cNvSpPr>
            <a:spLocks noGrp="1"/>
          </p:cNvSpPr>
          <p:nvPr>
            <p:ph type="body" sz="quarter" idx="11" hasCustomPrompt="1"/>
          </p:nvPr>
        </p:nvSpPr>
        <p:spPr>
          <a:xfrm>
            <a:off x="1066800" y="2073442"/>
            <a:ext cx="4419600" cy="1355558"/>
          </a:xfrm>
        </p:spPr>
        <p:txBody>
          <a:bodyPr/>
          <a:lstStyle>
            <a:lvl1pPr>
              <a:defRPr sz="2000"/>
            </a:lvl1pPr>
          </a:lstStyle>
          <a:p>
            <a:pPr lvl="0"/>
            <a:r>
              <a:rPr lang="en-US" dirty="0"/>
              <a:t>Second level</a:t>
            </a:r>
          </a:p>
        </p:txBody>
      </p:sp>
    </p:spTree>
    <p:extLst>
      <p:ext uri="{BB962C8B-B14F-4D97-AF65-F5344CB8AC3E}">
        <p14:creationId xmlns:p14="http://schemas.microsoft.com/office/powerpoint/2010/main" val="2315656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Layout-2">
    <p:spTree>
      <p:nvGrpSpPr>
        <p:cNvPr id="1" name=""/>
        <p:cNvGrpSpPr/>
        <p:nvPr/>
      </p:nvGrpSpPr>
      <p:grpSpPr>
        <a:xfrm>
          <a:off x="0" y="0"/>
          <a:ext cx="0" cy="0"/>
          <a:chOff x="0" y="0"/>
          <a:chExt cx="0" cy="0"/>
        </a:xfrm>
      </p:grpSpPr>
      <p:sp>
        <p:nvSpPr>
          <p:cNvPr id="14" name="Picture Placeholder 13"/>
          <p:cNvSpPr>
            <a:spLocks noGrp="1"/>
          </p:cNvSpPr>
          <p:nvPr>
            <p:ph type="pic" sz="quarter" idx="12" hasCustomPrompt="1"/>
          </p:nvPr>
        </p:nvSpPr>
        <p:spPr>
          <a:xfrm>
            <a:off x="911225" y="1355725"/>
            <a:ext cx="7318375" cy="4816475"/>
          </a:xfrm>
        </p:spPr>
        <p:txBody>
          <a:bodyPr anchor="b"/>
          <a:lstStyle>
            <a:lvl1pPr marL="0" indent="0" algn="ctr">
              <a:buNone/>
              <a:defRPr/>
            </a:lvl1pPr>
          </a:lstStyle>
          <a:p>
            <a:r>
              <a:rPr lang="en-US" dirty="0"/>
              <a:t>(insert picture)</a:t>
            </a:r>
          </a:p>
        </p:txBody>
      </p:sp>
      <p:sp>
        <p:nvSpPr>
          <p:cNvPr id="12" name="Rectangle 11"/>
          <p:cNvSpPr/>
          <p:nvPr userDrawn="1"/>
        </p:nvSpPr>
        <p:spPr bwMode="auto">
          <a:xfrm>
            <a:off x="911470" y="1355558"/>
            <a:ext cx="5181600" cy="2574758"/>
          </a:xfrm>
          <a:prstGeom prst="rect">
            <a:avLst/>
          </a:prstGeom>
          <a:solidFill>
            <a:schemeClr val="accent1">
              <a:alpha val="8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2" name="Title 1"/>
          <p:cNvSpPr>
            <a:spLocks noGrp="1"/>
          </p:cNvSpPr>
          <p:nvPr>
            <p:ph type="title" hasCustomPrompt="1"/>
          </p:nvPr>
        </p:nvSpPr>
        <p:spPr/>
        <p:txBody>
          <a:bodyPr/>
          <a:lstStyle/>
          <a:p>
            <a:r>
              <a:rPr lang="en-US" dirty="0"/>
              <a:t>TITLE STYLE</a:t>
            </a:r>
          </a:p>
        </p:txBody>
      </p:sp>
      <p:sp>
        <p:nvSpPr>
          <p:cNvPr id="19" name="Content Placeholder 18"/>
          <p:cNvSpPr>
            <a:spLocks noGrp="1"/>
          </p:cNvSpPr>
          <p:nvPr>
            <p:ph sz="quarter" idx="13" hasCustomPrompt="1"/>
          </p:nvPr>
        </p:nvSpPr>
        <p:spPr>
          <a:xfrm>
            <a:off x="911225" y="1355725"/>
            <a:ext cx="4727575" cy="2225675"/>
          </a:xfrm>
          <a:solidFill>
            <a:srgbClr val="007BC0"/>
          </a:solidFill>
        </p:spPr>
        <p:txBody>
          <a:bodyPr anchor="b"/>
          <a:lstStyle>
            <a:lvl1pPr marL="0" indent="0" algn="ctr">
              <a:buNone/>
              <a:defRPr>
                <a:solidFill>
                  <a:srgbClr val="007BC0"/>
                </a:solidFill>
              </a:defRPr>
            </a:lvl1pPr>
          </a:lstStyle>
          <a:p>
            <a:pPr lvl="0"/>
            <a:r>
              <a:rPr lang="en-US" dirty="0"/>
              <a:t>(blue box)</a:t>
            </a:r>
          </a:p>
        </p:txBody>
      </p:sp>
      <p:sp>
        <p:nvSpPr>
          <p:cNvPr id="7" name="Text Placeholder 6"/>
          <p:cNvSpPr>
            <a:spLocks noGrp="1"/>
          </p:cNvSpPr>
          <p:nvPr>
            <p:ph type="body" sz="quarter" idx="10" hasCustomPrompt="1"/>
          </p:nvPr>
        </p:nvSpPr>
        <p:spPr>
          <a:xfrm>
            <a:off x="1066800" y="1524000"/>
            <a:ext cx="4419600" cy="533400"/>
          </a:xfrm>
        </p:spPr>
        <p:txBody>
          <a:bodyPr/>
          <a:lstStyle>
            <a:lvl1pPr marL="0" indent="0">
              <a:buFont typeface="Arial" panose="020B0604020202020204" pitchFamily="34" charset="0"/>
              <a:buNone/>
              <a:defRPr b="1">
                <a:solidFill>
                  <a:srgbClr val="FFFFFF"/>
                </a:solidFill>
              </a:defRPr>
            </a:lvl1pPr>
            <a:lvl2pPr marL="457200" indent="0">
              <a:buNone/>
              <a:defRPr b="1">
                <a:solidFill>
                  <a:srgbClr val="265E9E"/>
                </a:solidFill>
              </a:defRPr>
            </a:lvl2pPr>
            <a:lvl3pPr marL="914400" indent="0">
              <a:buNone/>
              <a:defRPr b="1">
                <a:solidFill>
                  <a:srgbClr val="265E9E"/>
                </a:solidFill>
              </a:defRPr>
            </a:lvl3pPr>
            <a:lvl4pPr marL="1371600" indent="0">
              <a:buNone/>
              <a:defRPr b="1">
                <a:solidFill>
                  <a:srgbClr val="265E9E"/>
                </a:solidFill>
              </a:defRPr>
            </a:lvl4pPr>
            <a:lvl5pPr marL="1828800" indent="0">
              <a:buNone/>
              <a:defRPr b="1">
                <a:solidFill>
                  <a:srgbClr val="265E9E"/>
                </a:solidFill>
              </a:defRPr>
            </a:lvl5pPr>
          </a:lstStyle>
          <a:p>
            <a:pPr lvl="0"/>
            <a:r>
              <a:rPr lang="en-US" dirty="0"/>
              <a:t>Top of list</a:t>
            </a:r>
          </a:p>
        </p:txBody>
      </p:sp>
      <p:sp>
        <p:nvSpPr>
          <p:cNvPr id="11" name="Text Placeholder 10"/>
          <p:cNvSpPr>
            <a:spLocks noGrp="1"/>
          </p:cNvSpPr>
          <p:nvPr>
            <p:ph type="body" sz="quarter" idx="11" hasCustomPrompt="1"/>
          </p:nvPr>
        </p:nvSpPr>
        <p:spPr>
          <a:xfrm>
            <a:off x="1066800" y="2073442"/>
            <a:ext cx="4419600" cy="1355558"/>
          </a:xfrm>
        </p:spPr>
        <p:txBody>
          <a:bodyPr/>
          <a:lstStyle>
            <a:lvl1pPr>
              <a:buClr>
                <a:srgbClr val="6DCBFF"/>
              </a:buClr>
              <a:defRPr sz="2000">
                <a:solidFill>
                  <a:srgbClr val="FFFFFF"/>
                </a:solidFill>
              </a:defRPr>
            </a:lvl1pPr>
          </a:lstStyle>
          <a:p>
            <a:pPr lvl="0"/>
            <a:r>
              <a:rPr lang="en-US" dirty="0"/>
              <a:t>Second level</a:t>
            </a:r>
          </a:p>
        </p:txBody>
      </p:sp>
    </p:spTree>
    <p:extLst>
      <p:ext uri="{BB962C8B-B14F-4D97-AF65-F5344CB8AC3E}">
        <p14:creationId xmlns:p14="http://schemas.microsoft.com/office/powerpoint/2010/main" val="4209958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Layout-photo">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0" y="-81"/>
            <a:ext cx="9144000" cy="6858082"/>
          </a:xfrm>
        </p:spPr>
        <p:txBody>
          <a:bodyPr anchor="t"/>
          <a:lstStyle>
            <a:lvl1pPr marL="0" indent="0" algn="ctr">
              <a:buNone/>
              <a:defRPr baseline="0"/>
            </a:lvl1pPr>
          </a:lstStyle>
          <a:p>
            <a:r>
              <a:rPr lang="en-US" dirty="0"/>
              <a:t>(insert picture under gray box layer)</a:t>
            </a: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10"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1"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508669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7386" r="3984"/>
          <a:stretch/>
        </p:blipFill>
        <p:spPr>
          <a:xfrm>
            <a:off x="0" y="0"/>
            <a:ext cx="9144000" cy="6878053"/>
          </a:xfrm>
          <a:prstGeom prst="rect">
            <a:avLst/>
          </a:prstGeom>
        </p:spPr>
      </p:pic>
      <p:sp>
        <p:nvSpPr>
          <p:cNvPr id="4" name="Rectangle 3"/>
          <p:cNvSpPr/>
          <p:nvPr userDrawn="1"/>
        </p:nvSpPr>
        <p:spPr bwMode="auto">
          <a:xfrm>
            <a:off x="-8021" y="-10029"/>
            <a:ext cx="9152021" cy="6888081"/>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4"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10"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1"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926124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Layout-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2005"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38417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Layout-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0"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382101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Layout-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4010"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98229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Layout-5">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r="10596"/>
          <a:stretch/>
        </p:blipFill>
        <p:spPr>
          <a:xfrm>
            <a:off x="-27709" y="0"/>
            <a:ext cx="9220200" cy="6876011"/>
          </a:xfrm>
          <a:prstGeom prst="rect">
            <a:avLst/>
          </a:prstGeom>
        </p:spPr>
      </p:pic>
      <p:sp>
        <p:nvSpPr>
          <p:cNvPr id="4" name="Rectangle 3"/>
          <p:cNvSpPr/>
          <p:nvPr userDrawn="1"/>
        </p:nvSpPr>
        <p:spPr bwMode="auto">
          <a:xfrm>
            <a:off x="-28035" y="-1"/>
            <a:ext cx="9220526" cy="6876011"/>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536047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Layout-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622"/>
          <a:stretch/>
        </p:blipFill>
        <p:spPr>
          <a:xfrm>
            <a:off x="0" y="0"/>
            <a:ext cx="9144000" cy="6858000"/>
          </a:xfrm>
          <a:prstGeom prst="rect">
            <a:avLst/>
          </a:prstGeom>
        </p:spPr>
      </p:pic>
      <p:sp>
        <p:nvSpPr>
          <p:cNvPr id="4" name="Rectangle 3"/>
          <p:cNvSpPr/>
          <p:nvPr userDrawn="1"/>
        </p:nvSpPr>
        <p:spPr bwMode="auto">
          <a:xfrm>
            <a:off x="0" y="1"/>
            <a:ext cx="914400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963603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w Box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6666" r="4444"/>
          <a:stretch/>
        </p:blipFill>
        <p:spPr>
          <a:xfrm>
            <a:off x="0" y="0"/>
            <a:ext cx="9144000" cy="6858000"/>
          </a:xfrm>
          <a:prstGeom prst="rect">
            <a:avLst/>
          </a:prstGeom>
        </p:spPr>
      </p:pic>
      <p:sp>
        <p:nvSpPr>
          <p:cNvPr id="4" name="Rectangle 3"/>
          <p:cNvSpPr/>
          <p:nvPr userDrawn="1"/>
        </p:nvSpPr>
        <p:spPr bwMode="auto">
          <a:xfrm>
            <a:off x="0" y="-5862"/>
            <a:ext cx="914400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Rectangle 7"/>
          <p:cNvSpPr/>
          <p:nvPr userDrawn="1"/>
        </p:nvSpPr>
        <p:spPr bwMode="auto">
          <a:xfrm>
            <a:off x="914400" y="1600200"/>
            <a:ext cx="5181600" cy="4572000"/>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9" name="Rectangle 8"/>
          <p:cNvSpPr/>
          <p:nvPr userDrawn="1"/>
        </p:nvSpPr>
        <p:spPr bwMode="auto">
          <a:xfrm>
            <a:off x="933450" y="1600200"/>
            <a:ext cx="5162550" cy="45720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20" name="Text Placeholder 19"/>
          <p:cNvSpPr>
            <a:spLocks noGrp="1"/>
          </p:cNvSpPr>
          <p:nvPr>
            <p:ph type="body" sz="quarter" idx="12" hasCustomPrompt="1"/>
          </p:nvPr>
        </p:nvSpPr>
        <p:spPr>
          <a:xfrm>
            <a:off x="1914525" y="609600"/>
            <a:ext cx="3200400" cy="984738"/>
          </a:xfrm>
        </p:spPr>
        <p:txBody>
          <a:bodyPr/>
          <a:lstStyle>
            <a:lvl1pPr marL="0" indent="0" algn="ctr">
              <a:buNone/>
              <a:defRPr sz="6000" b="1" spc="300">
                <a:solidFill>
                  <a:srgbClr val="FFFFFF"/>
                </a:solidFill>
                <a:latin typeface="+mj-lt"/>
              </a:defRPr>
            </a:lvl1pPr>
          </a:lstStyle>
          <a:p>
            <a:pPr lvl="0"/>
            <a:r>
              <a:rPr lang="en-US" dirty="0"/>
              <a:t>TITLE</a:t>
            </a:r>
          </a:p>
        </p:txBody>
      </p:sp>
      <p:sp>
        <p:nvSpPr>
          <p:cNvPr id="26" name="Text Placeholder 19"/>
          <p:cNvSpPr>
            <a:spLocks noGrp="1"/>
          </p:cNvSpPr>
          <p:nvPr>
            <p:ph type="body" sz="quarter" idx="13" hasCustomPrompt="1"/>
          </p:nvPr>
        </p:nvSpPr>
        <p:spPr>
          <a:xfrm>
            <a:off x="1114425" y="1834662"/>
            <a:ext cx="4810125" cy="984738"/>
          </a:xfrm>
        </p:spPr>
        <p:txBody>
          <a:bodyPr/>
          <a:lstStyle>
            <a:lvl1pPr marL="0" indent="0" algn="ctr">
              <a:buNone/>
              <a:defRPr sz="2800" b="1" spc="0">
                <a:solidFill>
                  <a:srgbClr val="FFFFFF"/>
                </a:solidFill>
                <a:latin typeface="+mj-lt"/>
              </a:defRPr>
            </a:lvl1pPr>
          </a:lstStyle>
          <a:p>
            <a:pPr lvl="0"/>
            <a:r>
              <a:rPr lang="en-US" dirty="0"/>
              <a:t>A different more effective way of conveying an idea</a:t>
            </a:r>
          </a:p>
        </p:txBody>
      </p:sp>
      <p:sp>
        <p:nvSpPr>
          <p:cNvPr id="27" name="Text Placeholder 19"/>
          <p:cNvSpPr>
            <a:spLocks noGrp="1"/>
          </p:cNvSpPr>
          <p:nvPr>
            <p:ph type="body" sz="quarter" idx="14" hasCustomPrompt="1"/>
          </p:nvPr>
        </p:nvSpPr>
        <p:spPr>
          <a:xfrm>
            <a:off x="1109662" y="3018692"/>
            <a:ext cx="4810125" cy="2924907"/>
          </a:xfrm>
        </p:spPr>
        <p:txBody>
          <a:bodyPr/>
          <a:lstStyle>
            <a:lvl1pPr marL="342900" indent="-342900" algn="l">
              <a:buClr>
                <a:srgbClr val="6DCBFF"/>
              </a:buClr>
              <a:buSzPct val="100000"/>
              <a:buFont typeface="Wingdings" panose="05000000000000000000" pitchFamily="2" charset="2"/>
              <a:buChar char="§"/>
              <a:defRPr sz="2400" b="0" spc="0">
                <a:solidFill>
                  <a:srgbClr val="FFFFFF"/>
                </a:solidFill>
                <a:latin typeface="+mj-lt"/>
              </a:defRPr>
            </a:lvl1pPr>
          </a:lstStyle>
          <a:p>
            <a:pPr lvl="0"/>
            <a:r>
              <a:rPr lang="en-US" dirty="0"/>
              <a:t>Item one</a:t>
            </a:r>
          </a:p>
        </p:txBody>
      </p:sp>
      <p:pic>
        <p:nvPicPr>
          <p:cNvPr id="10" name="Picture 9" descr="PRB_LOGO_PowerPoint.png"/>
          <p:cNvPicPr>
            <a:picLocks noChangeAspect="1"/>
          </p:cNvPicPr>
          <p:nvPr userDrawn="1"/>
        </p:nvPicPr>
        <p:blipFill>
          <a:blip r:embed="rId4"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7933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w Box Layout-2">
    <p:spTree>
      <p:nvGrpSpPr>
        <p:cNvPr id="1" name=""/>
        <p:cNvGrpSpPr/>
        <p:nvPr/>
      </p:nvGrpSpPr>
      <p:grpSpPr>
        <a:xfrm>
          <a:off x="0" y="0"/>
          <a:ext cx="0" cy="0"/>
          <a:chOff x="0" y="0"/>
          <a:chExt cx="0" cy="0"/>
        </a:xfrm>
      </p:grpSpPr>
      <p:sp>
        <p:nvSpPr>
          <p:cNvPr id="5" name="Picture Placeholder 4"/>
          <p:cNvSpPr>
            <a:spLocks noGrp="1"/>
          </p:cNvSpPr>
          <p:nvPr>
            <p:ph type="pic" sz="quarter" idx="15" hasCustomPrompt="1"/>
          </p:nvPr>
        </p:nvSpPr>
        <p:spPr>
          <a:xfrm>
            <a:off x="0" y="2931"/>
            <a:ext cx="9144000" cy="6858000"/>
          </a:xfrm>
        </p:spPr>
        <p:txBody>
          <a:bodyPr/>
          <a:lstStyle>
            <a:lvl1pPr marL="0" indent="0" algn="ctr">
              <a:buNone/>
              <a:defRPr/>
            </a:lvl1pPr>
          </a:lstStyle>
          <a:p>
            <a:r>
              <a:rPr lang="en-US" dirty="0"/>
              <a:t>(insert photo under gray box layer)</a:t>
            </a:r>
          </a:p>
        </p:txBody>
      </p:sp>
      <p:sp>
        <p:nvSpPr>
          <p:cNvPr id="9" name="Rectangle 8"/>
          <p:cNvSpPr/>
          <p:nvPr userDrawn="1"/>
        </p:nvSpPr>
        <p:spPr bwMode="auto">
          <a:xfrm>
            <a:off x="933450" y="1600200"/>
            <a:ext cx="5162550" cy="45720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20" name="Text Placeholder 19"/>
          <p:cNvSpPr>
            <a:spLocks noGrp="1"/>
          </p:cNvSpPr>
          <p:nvPr>
            <p:ph type="body" sz="quarter" idx="12" hasCustomPrompt="1"/>
          </p:nvPr>
        </p:nvSpPr>
        <p:spPr>
          <a:xfrm>
            <a:off x="1914525" y="609600"/>
            <a:ext cx="3200400" cy="984738"/>
          </a:xfrm>
        </p:spPr>
        <p:txBody>
          <a:bodyPr/>
          <a:lstStyle>
            <a:lvl1pPr marL="0" indent="0" algn="ctr">
              <a:buNone/>
              <a:defRPr sz="6000" b="1" spc="300">
                <a:solidFill>
                  <a:srgbClr val="FFFFFF"/>
                </a:solidFill>
                <a:latin typeface="+mj-lt"/>
              </a:defRPr>
            </a:lvl1pPr>
          </a:lstStyle>
          <a:p>
            <a:pPr lvl="0"/>
            <a:r>
              <a:rPr lang="en-US" dirty="0"/>
              <a:t>TITLE</a:t>
            </a:r>
          </a:p>
        </p:txBody>
      </p:sp>
      <p:sp>
        <p:nvSpPr>
          <p:cNvPr id="26" name="Text Placeholder 19"/>
          <p:cNvSpPr>
            <a:spLocks noGrp="1"/>
          </p:cNvSpPr>
          <p:nvPr>
            <p:ph type="body" sz="quarter" idx="13" hasCustomPrompt="1"/>
          </p:nvPr>
        </p:nvSpPr>
        <p:spPr>
          <a:xfrm>
            <a:off x="1114425" y="1834662"/>
            <a:ext cx="4810125" cy="984738"/>
          </a:xfrm>
        </p:spPr>
        <p:txBody>
          <a:bodyPr/>
          <a:lstStyle>
            <a:lvl1pPr marL="0" indent="0" algn="ctr">
              <a:buNone/>
              <a:defRPr sz="2800" b="1" spc="0">
                <a:solidFill>
                  <a:srgbClr val="FFFFFF"/>
                </a:solidFill>
                <a:latin typeface="+mj-lt"/>
              </a:defRPr>
            </a:lvl1pPr>
          </a:lstStyle>
          <a:p>
            <a:pPr lvl="0"/>
            <a:r>
              <a:rPr lang="en-US" dirty="0"/>
              <a:t>A different more effective way of conveying an idea</a:t>
            </a:r>
          </a:p>
        </p:txBody>
      </p:sp>
      <p:sp>
        <p:nvSpPr>
          <p:cNvPr id="27" name="Text Placeholder 19"/>
          <p:cNvSpPr>
            <a:spLocks noGrp="1"/>
          </p:cNvSpPr>
          <p:nvPr>
            <p:ph type="body" sz="quarter" idx="14" hasCustomPrompt="1"/>
          </p:nvPr>
        </p:nvSpPr>
        <p:spPr>
          <a:xfrm>
            <a:off x="1109662" y="3018692"/>
            <a:ext cx="4810125" cy="2924907"/>
          </a:xfrm>
        </p:spPr>
        <p:txBody>
          <a:bodyPr/>
          <a:lstStyle>
            <a:lvl1pPr marL="342900" indent="-342900" algn="l">
              <a:buClr>
                <a:srgbClr val="6DCBFF"/>
              </a:buClr>
              <a:buSzPct val="100000"/>
              <a:buFont typeface="Wingdings" panose="05000000000000000000" pitchFamily="2" charset="2"/>
              <a:buChar char="§"/>
              <a:defRPr sz="2400" b="0" spc="0">
                <a:solidFill>
                  <a:srgbClr val="FFFFFF"/>
                </a:solidFill>
                <a:latin typeface="+mj-lt"/>
              </a:defRPr>
            </a:lvl1pPr>
          </a:lstStyle>
          <a:p>
            <a:pPr lvl="0"/>
            <a:r>
              <a:rPr lang="en-US" dirty="0"/>
              <a:t>Item one</a:t>
            </a:r>
          </a:p>
        </p:txBody>
      </p:sp>
      <p:pic>
        <p:nvPicPr>
          <p:cNvPr id="10" name="Picture 9"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016583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E96D1F"/>
                </a:solidFill>
              </a:defRPr>
            </a:lvl1pPr>
          </a:lstStyle>
          <a:p>
            <a:r>
              <a:rPr lang="en-US" dirty="0"/>
              <a:t>TITLE</a:t>
            </a:r>
          </a:p>
        </p:txBody>
      </p:sp>
      <p:sp>
        <p:nvSpPr>
          <p:cNvPr id="3" name="Content Placeholder 2"/>
          <p:cNvSpPr>
            <a:spLocks noGrp="1"/>
          </p:cNvSpPr>
          <p:nvPr>
            <p:ph idx="1"/>
          </p:nvPr>
        </p:nvSpPr>
        <p:spPr>
          <a:xfrm>
            <a:off x="1033463" y="1600200"/>
            <a:ext cx="7729537"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estion Layout">
    <p:spTree>
      <p:nvGrpSpPr>
        <p:cNvPr id="1" name=""/>
        <p:cNvGrpSpPr/>
        <p:nvPr/>
      </p:nvGrpSpPr>
      <p:grpSpPr>
        <a:xfrm>
          <a:off x="0" y="0"/>
          <a:ext cx="0" cy="0"/>
          <a:chOff x="0" y="0"/>
          <a:chExt cx="0" cy="0"/>
        </a:xfrm>
      </p:grpSpPr>
      <p:sp>
        <p:nvSpPr>
          <p:cNvPr id="4" name="Rectangle 3"/>
          <p:cNvSpPr/>
          <p:nvPr userDrawn="1"/>
        </p:nvSpPr>
        <p:spPr bwMode="auto">
          <a:xfrm>
            <a:off x="-1" y="0"/>
            <a:ext cx="9144000" cy="6858000"/>
          </a:xfrm>
          <a:prstGeom prst="rect">
            <a:avLst/>
          </a:prstGeom>
          <a:solidFill>
            <a:srgbClr val="1E65A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3627109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 Layout-need photo">
    <p:spTree>
      <p:nvGrpSpPr>
        <p:cNvPr id="1" name=""/>
        <p:cNvGrpSpPr/>
        <p:nvPr/>
      </p:nvGrpSpPr>
      <p:grpSpPr>
        <a:xfrm>
          <a:off x="0" y="0"/>
          <a:ext cx="0" cy="0"/>
          <a:chOff x="0" y="0"/>
          <a:chExt cx="0" cy="0"/>
        </a:xfrm>
      </p:grpSpPr>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
        <p:nvSpPr>
          <p:cNvPr id="3" name="Picture Placeholder 2"/>
          <p:cNvSpPr>
            <a:spLocks noGrp="1"/>
          </p:cNvSpPr>
          <p:nvPr>
            <p:ph type="pic" sz="quarter" idx="13" hasCustomPrompt="1"/>
          </p:nvPr>
        </p:nvSpPr>
        <p:spPr>
          <a:xfrm>
            <a:off x="0" y="0"/>
            <a:ext cx="9144000" cy="6858000"/>
          </a:xfrm>
        </p:spPr>
        <p:txBody>
          <a:bodyPr/>
          <a:lstStyle>
            <a:lvl1pPr marL="0" indent="0" algn="ctr">
              <a:buNone/>
              <a:defRPr/>
            </a:lvl1pPr>
          </a:lstStyle>
          <a:p>
            <a:r>
              <a:rPr lang="en-US" dirty="0"/>
              <a:t>(insert photo behind blue box layer)</a:t>
            </a:r>
          </a:p>
        </p:txBody>
      </p:sp>
    </p:spTree>
    <p:extLst>
      <p:ext uri="{BB962C8B-B14F-4D97-AF65-F5344CB8AC3E}">
        <p14:creationId xmlns:p14="http://schemas.microsoft.com/office/powerpoint/2010/main" val="1222927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estion Layout-Photo">
    <p:spTree>
      <p:nvGrpSpPr>
        <p:cNvPr id="1" name=""/>
        <p:cNvGrpSpPr/>
        <p:nvPr/>
      </p:nvGrpSpPr>
      <p:grpSpPr>
        <a:xfrm>
          <a:off x="0" y="0"/>
          <a:ext cx="0" cy="0"/>
          <a:chOff x="0" y="0"/>
          <a:chExt cx="0" cy="0"/>
        </a:xfrm>
      </p:grpSpPr>
      <p:pic>
        <p:nvPicPr>
          <p:cNvPr id="3" name="Picture 2" descr="US_What_If_Final_Digital (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r="6521" b="2014"/>
          <a:stretch/>
        </p:blipFill>
        <p:spPr>
          <a:xfrm>
            <a:off x="0" y="-1"/>
            <a:ext cx="9144000" cy="6856413"/>
          </a:xfrm>
          <a:prstGeom prst="rect">
            <a:avLst/>
          </a:prstGeom>
        </p:spPr>
      </p:pic>
      <p:sp>
        <p:nvSpPr>
          <p:cNvPr id="4" name="Rectangle 3"/>
          <p:cNvSpPr/>
          <p:nvPr userDrawn="1"/>
        </p:nvSpPr>
        <p:spPr bwMode="auto">
          <a:xfrm>
            <a:off x="0" y="0"/>
            <a:ext cx="9144000" cy="6858000"/>
          </a:xfrm>
          <a:prstGeom prst="rect">
            <a:avLst/>
          </a:prstGeom>
          <a:solidFill>
            <a:srgbClr val="1E65A1">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1525924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84" descr="titlepagebg_solidblue"/>
          <p:cNvPicPr>
            <a:picLocks noChangeAspect="1" noChangeArrowheads="1"/>
          </p:cNvPicPr>
          <p:nvPr userDrawn="1"/>
        </p:nvPicPr>
        <p:blipFill>
          <a:blip r:embed="rId3"/>
          <a:srcRect/>
          <a:stretch>
            <a:fillRect/>
          </a:stretch>
        </p:blipFill>
        <p:spPr bwMode="auto">
          <a:xfrm>
            <a:off x="0" y="0"/>
            <a:ext cx="9148763" cy="6888163"/>
          </a:xfrm>
          <a:prstGeom prst="rect">
            <a:avLst/>
          </a:prstGeom>
          <a:noFill/>
          <a:ln w="9525">
            <a:noFill/>
            <a:miter lim="800000"/>
            <a:headEnd/>
            <a:tailEnd/>
          </a:ln>
        </p:spPr>
      </p:pic>
      <p:sp>
        <p:nvSpPr>
          <p:cNvPr id="77910" name="Rectangle 86"/>
          <p:cNvSpPr>
            <a:spLocks noGrp="1" noChangeArrowheads="1"/>
          </p:cNvSpPr>
          <p:nvPr>
            <p:ph type="subTitle" sz="quarter" idx="1" hasCustomPrompt="1"/>
          </p:nvPr>
        </p:nvSpPr>
        <p:spPr>
          <a:xfrm>
            <a:off x="838200" y="3886200"/>
            <a:ext cx="7552848" cy="879212"/>
          </a:xfrm>
        </p:spPr>
        <p:txBody>
          <a:bodyPr/>
          <a:lstStyle>
            <a:lvl1pPr marL="0" indent="0">
              <a:buFont typeface="Wingdings" pitchFamily="2" charset="2"/>
              <a:buNone/>
              <a:defRPr sz="6200" b="1" spc="300">
                <a:solidFill>
                  <a:schemeClr val="accent5"/>
                </a:solidFill>
                <a:latin typeface="+mj-lt"/>
              </a:defRPr>
            </a:lvl1pPr>
          </a:lstStyle>
          <a:p>
            <a:pPr lvl="0"/>
            <a:r>
              <a:rPr lang="en-US" noProof="0" dirty="0"/>
              <a:t>THANK YOU</a:t>
            </a:r>
          </a:p>
        </p:txBody>
      </p:sp>
      <p:sp>
        <p:nvSpPr>
          <p:cNvPr id="10" name="Rectangle 9"/>
          <p:cNvSpPr/>
          <p:nvPr userDrawn="1"/>
        </p:nvSpPr>
        <p:spPr>
          <a:xfrm>
            <a:off x="3962400" y="5996408"/>
            <a:ext cx="4428648" cy="307777"/>
          </a:xfrm>
          <a:prstGeom prst="rect">
            <a:avLst/>
          </a:prstGeom>
        </p:spPr>
        <p:txBody>
          <a:bodyPr wrap="none">
            <a:spAutoFit/>
          </a:bodyPr>
          <a:lstStyle/>
          <a:p>
            <a:r>
              <a:rPr lang="en-US" sz="1400" dirty="0">
                <a:solidFill>
                  <a:schemeClr val="accent1"/>
                </a:solidFill>
              </a:rPr>
              <a:t>POPULATION REFERENCE BUREAU | www.prb.org</a:t>
            </a:r>
          </a:p>
        </p:txBody>
      </p:sp>
      <p:sp>
        <p:nvSpPr>
          <p:cNvPr id="8" name="Text Placeholder 7"/>
          <p:cNvSpPr>
            <a:spLocks noGrp="1"/>
          </p:cNvSpPr>
          <p:nvPr>
            <p:ph type="body" sz="quarter" idx="10" hasCustomPrompt="1"/>
          </p:nvPr>
        </p:nvSpPr>
        <p:spPr>
          <a:xfrm>
            <a:off x="838200" y="5412430"/>
            <a:ext cx="4724400" cy="457200"/>
          </a:xfrm>
        </p:spPr>
        <p:txBody>
          <a:bodyPr/>
          <a:lstStyle>
            <a:lvl1pPr marL="0" indent="0" algn="l">
              <a:buNone/>
              <a:defRPr sz="2400" b="0">
                <a:solidFill>
                  <a:srgbClr val="FFFFFF"/>
                </a:solidFill>
                <a:latin typeface="Arial" panose="020B0604020202020204" pitchFamily="34" charset="0"/>
                <a:cs typeface="Arial" panose="020B0604020202020204" pitchFamily="34" charset="0"/>
              </a:defRPr>
            </a:lvl1pPr>
          </a:lstStyle>
          <a:p>
            <a:pPr lvl="0"/>
            <a:r>
              <a:rPr lang="en-US" dirty="0"/>
              <a:t>PRESENTERS: Your Name</a:t>
            </a:r>
          </a:p>
        </p:txBody>
      </p:sp>
      <p:sp>
        <p:nvSpPr>
          <p:cNvPr id="9" name="Text Placeholder 7"/>
          <p:cNvSpPr>
            <a:spLocks noGrp="1"/>
          </p:cNvSpPr>
          <p:nvPr>
            <p:ph type="body" sz="quarter" idx="11" hasCustomPrompt="1"/>
          </p:nvPr>
        </p:nvSpPr>
        <p:spPr>
          <a:xfrm>
            <a:off x="838200" y="5996408"/>
            <a:ext cx="3048000" cy="371515"/>
          </a:xfrm>
        </p:spPr>
        <p:txBody>
          <a:bodyPr/>
          <a:lstStyle>
            <a:lvl1pPr marL="0" indent="0" algn="l">
              <a:buNone/>
              <a:defRPr sz="1600" b="1" baseline="0">
                <a:solidFill>
                  <a:srgbClr val="FFFFFF"/>
                </a:solidFill>
                <a:latin typeface="Arial" panose="020B0604020202020204" pitchFamily="34" charset="0"/>
                <a:cs typeface="Arial" panose="020B0604020202020204" pitchFamily="34" charset="0"/>
              </a:defRPr>
            </a:lvl1pPr>
          </a:lstStyle>
          <a:p>
            <a:pPr lvl="0"/>
            <a:r>
              <a:rPr lang="en-US" dirty="0"/>
              <a:t>E-Mail address</a:t>
            </a:r>
          </a:p>
        </p:txBody>
      </p:sp>
    </p:spTree>
    <p:extLst>
      <p:ext uri="{BB962C8B-B14F-4D97-AF65-F5344CB8AC3E}">
        <p14:creationId xmlns:p14="http://schemas.microsoft.com/office/powerpoint/2010/main" val="3105152992"/>
      </p:ext>
    </p:extLst>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w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65"/>
          <p:cNvSpPr>
            <a:spLocks noGrp="1" noChangeArrowheads="1"/>
          </p:cNvSpPr>
          <p:nvPr>
            <p:ph type="title"/>
          </p:nvPr>
        </p:nvSpPr>
        <p:spPr bwMode="auto">
          <a:xfrm>
            <a:off x="911470" y="533400"/>
            <a:ext cx="7318131"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TITLE</a:t>
            </a:r>
            <a:br>
              <a:rPr lang="en-US" dirty="0"/>
            </a:br>
            <a:endParaRPr lang="en-US" dirty="0"/>
          </a:p>
        </p:txBody>
      </p:sp>
      <p:sp>
        <p:nvSpPr>
          <p:cNvPr id="1027" name="Rectangle 66"/>
          <p:cNvSpPr>
            <a:spLocks noGrp="1" noChangeArrowheads="1"/>
          </p:cNvSpPr>
          <p:nvPr>
            <p:ph type="body" idx="1"/>
          </p:nvPr>
        </p:nvSpPr>
        <p:spPr bwMode="auto">
          <a:xfrm>
            <a:off x="914401" y="1600200"/>
            <a:ext cx="73152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28" name="Line 84"/>
          <p:cNvSpPr>
            <a:spLocks noChangeShapeType="1"/>
          </p:cNvSpPr>
          <p:nvPr userDrawn="1"/>
        </p:nvSpPr>
        <p:spPr bwMode="auto">
          <a:xfrm>
            <a:off x="152400" y="533400"/>
            <a:ext cx="0" cy="6324600"/>
          </a:xfrm>
          <a:prstGeom prst="line">
            <a:avLst/>
          </a:prstGeom>
          <a:noFill/>
          <a:ln w="317500">
            <a:solidFill>
              <a:schemeClr val="tx2"/>
            </a:solidFill>
            <a:round/>
            <a:headEnd/>
            <a:tailEnd/>
          </a:ln>
        </p:spPr>
        <p:txBody>
          <a:bodyPr wrap="none" anchor="ctr"/>
          <a:lstStyle/>
          <a:p>
            <a:pPr eaLnBrk="0" hangingPunct="0">
              <a:defRPr/>
            </a:pPr>
            <a:endParaRPr lang="en-US" dirty="0">
              <a:ea typeface="ＭＳ Ｐゴシック" pitchFamily="34" charset="-128"/>
              <a:cs typeface="+mn-cs"/>
            </a:endParaRPr>
          </a:p>
        </p:txBody>
      </p:sp>
      <p:sp>
        <p:nvSpPr>
          <p:cNvPr id="1029" name="Text Box 85"/>
          <p:cNvSpPr txBox="1">
            <a:spLocks noChangeArrowheads="1"/>
          </p:cNvSpPr>
          <p:nvPr userDrawn="1"/>
        </p:nvSpPr>
        <p:spPr bwMode="auto">
          <a:xfrm>
            <a:off x="3886200" y="6507163"/>
            <a:ext cx="4953000" cy="198437"/>
          </a:xfrm>
          <a:prstGeom prst="rect">
            <a:avLst/>
          </a:prstGeom>
          <a:noFill/>
          <a:ln>
            <a:noFill/>
          </a:ln>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0" hangingPunct="0">
              <a:defRPr/>
            </a:pPr>
            <a:r>
              <a:rPr lang="en-US" sz="700" dirty="0">
                <a:cs typeface="+mn-cs"/>
              </a:rPr>
              <a:t>© </a:t>
            </a:r>
            <a:r>
              <a:rPr lang="en-US" sz="700" dirty="0">
                <a:solidFill>
                  <a:srgbClr val="333333"/>
                </a:solidFill>
                <a:cs typeface="+mn-cs"/>
              </a:rPr>
              <a:t>2020 Population Reference Bureau. All rights reserved. www.prb.org</a:t>
            </a:r>
          </a:p>
        </p:txBody>
      </p:sp>
      <p:pic>
        <p:nvPicPr>
          <p:cNvPr id="1030" name="Picture 86" descr="ppt-logo"/>
          <p:cNvPicPr>
            <a:picLocks noChangeAspect="1" noChangeArrowheads="1"/>
          </p:cNvPicPr>
          <p:nvPr userDrawn="1"/>
        </p:nvPicPr>
        <p:blipFill>
          <a:blip r:embed="rId25"/>
          <a:srcRect/>
          <a:stretch>
            <a:fillRect/>
          </a:stretch>
        </p:blipFill>
        <p:spPr bwMode="auto">
          <a:xfrm>
            <a:off x="990600" y="6507163"/>
            <a:ext cx="2311400" cy="152400"/>
          </a:xfrm>
          <a:prstGeom prst="rect">
            <a:avLst/>
          </a:prstGeom>
          <a:noFill/>
          <a:ln w="9525">
            <a:noFill/>
            <a:miter lim="800000"/>
            <a:headEnd/>
            <a:tailEnd/>
          </a:ln>
        </p:spPr>
      </p:pic>
      <p:sp>
        <p:nvSpPr>
          <p:cNvPr id="1031" name="Line 87"/>
          <p:cNvSpPr>
            <a:spLocks noChangeShapeType="1"/>
          </p:cNvSpPr>
          <p:nvPr userDrawn="1"/>
        </p:nvSpPr>
        <p:spPr bwMode="auto">
          <a:xfrm flipH="1">
            <a:off x="990600" y="6477000"/>
            <a:ext cx="7772400" cy="0"/>
          </a:xfrm>
          <a:prstGeom prst="line">
            <a:avLst/>
          </a:prstGeom>
          <a:noFill/>
          <a:ln w="6350">
            <a:solidFill>
              <a:schemeClr val="tx1"/>
            </a:solidFill>
            <a:round/>
            <a:headEnd/>
            <a:tailEnd/>
          </a:ln>
        </p:spPr>
        <p:txBody>
          <a:bodyPr wrap="none" anchor="ctr"/>
          <a:lstStyle/>
          <a:p>
            <a:pPr eaLnBrk="0" hangingPunct="0">
              <a:defRPr/>
            </a:pPr>
            <a:endParaRPr lang="en-US" dirty="0">
              <a:ea typeface="ＭＳ Ｐゴシック" pitchFamily="34" charset="-128"/>
              <a:cs typeface="+mn-cs"/>
            </a:endParaRPr>
          </a:p>
        </p:txBody>
      </p:sp>
    </p:spTree>
  </p:cSld>
  <p:clrMap bg1="lt1" tx1="dk1" bg2="lt2" tx2="dk2" accent1="accent1" accent2="accent2" accent3="accent3" accent4="accent4" accent5="accent5" accent6="accent6" hlink="hlink" folHlink="folHlink"/>
  <p:sldLayoutIdLst>
    <p:sldLayoutId id="2147483739" r:id="rId1"/>
    <p:sldLayoutId id="2147483742" r:id="rId2"/>
    <p:sldLayoutId id="2147483761" r:id="rId3"/>
    <p:sldLayoutId id="2147483752" r:id="rId4"/>
    <p:sldLayoutId id="2147483747" r:id="rId5"/>
    <p:sldLayoutId id="2147483749" r:id="rId6"/>
    <p:sldLayoutId id="2147483753" r:id="rId7"/>
    <p:sldLayoutId id="2147483754" r:id="rId8"/>
    <p:sldLayoutId id="2147483733" r:id="rId9"/>
    <p:sldLayoutId id="2147483759" r:id="rId10"/>
    <p:sldLayoutId id="2147483743" r:id="rId11"/>
    <p:sldLayoutId id="2147483744" r:id="rId12"/>
    <p:sldLayoutId id="2147483745" r:id="rId13"/>
    <p:sldLayoutId id="2147483746" r:id="rId14"/>
    <p:sldLayoutId id="2147483757" r:id="rId15"/>
    <p:sldLayoutId id="2147483760" r:id="rId16"/>
    <p:sldLayoutId id="2147483750" r:id="rId17"/>
    <p:sldLayoutId id="2147483763" r:id="rId18"/>
    <p:sldLayoutId id="2147483738" r:id="rId19"/>
    <p:sldLayoutId id="2147483755" r:id="rId20"/>
    <p:sldLayoutId id="2147483762" r:id="rId21"/>
    <p:sldLayoutId id="2147483758" r:id="rId22"/>
    <p:sldLayoutId id="2147483756" r:id="rId23"/>
  </p:sldLayoutIdLst>
  <p:txStyles>
    <p:titleStyle>
      <a:lvl1pPr algn="l" rtl="0" eaLnBrk="1" fontAlgn="base" hangingPunct="1">
        <a:spcBef>
          <a:spcPct val="0"/>
        </a:spcBef>
        <a:spcAft>
          <a:spcPct val="0"/>
        </a:spcAft>
        <a:defRPr sz="4400" b="1" baseline="0">
          <a:solidFill>
            <a:srgbClr val="E96D1F"/>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hyperlink" Target="http://dx.doi.org/10.1111/sifp.12110" TargetMode="External"/><Relationship Id="rId2" Type="http://schemas.openxmlformats.org/officeDocument/2006/relationships/hyperlink" Target="https://time.com/5877350/africa-covid-19-cases-million/" TargetMode="External"/><Relationship Id="rId1" Type="http://schemas.openxmlformats.org/officeDocument/2006/relationships/slideLayout" Target="../slideLayouts/slideLayout6.xml"/><Relationship Id="rId6" Type="http://schemas.openxmlformats.org/officeDocument/2006/relationships/hyperlink" Target="https://equipop.org/wp-content/uploads/2020/07/Rapport-Enquete-Covid19-ANGLAIS.pdf" TargetMode="External"/><Relationship Id="rId5" Type="http://schemas.openxmlformats.org/officeDocument/2006/relationships/hyperlink" Target="https://africacenter.org/fr/spotlight/les-paysages-varies-de-la-covid-en-afrique/" TargetMode="External"/><Relationship Id="rId4" Type="http://schemas.openxmlformats.org/officeDocument/2006/relationships/hyperlink" Target="https://africacenter.org/fr/spotlight/cartographie-des-facteurs-de-risque-de-propagation-du-covid-19-en-afrique/"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dx.doi.org/10.1093/heapol/czx108" TargetMode="External"/><Relationship Id="rId2" Type="http://schemas.openxmlformats.org/officeDocument/2006/relationships/hyperlink" Target="https://www.guttmacher.org/journals/ipsrh/2020/04/estimates-potential-impact-covid-19-pandemic-sexual-and-reproductive-health" TargetMode="External"/><Relationship Id="rId1" Type="http://schemas.openxmlformats.org/officeDocument/2006/relationships/slideLayout" Target="../slideLayouts/slideLayout6.xml"/><Relationship Id="rId5" Type="http://schemas.openxmlformats.org/officeDocument/2006/relationships/hyperlink" Target="https://www.imagesofempowerment.org/" TargetMode="External"/><Relationship Id="rId4" Type="http://schemas.openxmlformats.org/officeDocument/2006/relationships/hyperlink" Target="https://apps.who.int/iris/handle/10665/332334"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sz="quarter" idx="1"/>
          </p:nvPr>
        </p:nvSpPr>
        <p:spPr>
          <a:xfrm>
            <a:off x="838200" y="2590800"/>
            <a:ext cx="7552848" cy="2174612"/>
          </a:xfrm>
        </p:spPr>
        <p:txBody>
          <a:bodyPr/>
          <a:lstStyle/>
          <a:p>
            <a:r>
              <a:rPr lang="en-US" sz="4000" dirty="0"/>
              <a:t>COVID-19</a:t>
            </a:r>
            <a:r>
              <a:rPr lang="en-US" dirty="0"/>
              <a:t> </a:t>
            </a:r>
            <a:r>
              <a:rPr lang="en-US" sz="4000" dirty="0"/>
              <a:t>AND SEXUAL AND REPRODUCTIVE HEALTH AND RIGHTS</a:t>
            </a:r>
          </a:p>
        </p:txBody>
      </p:sp>
      <p:pic>
        <p:nvPicPr>
          <p:cNvPr id="11" name="Picture 10">
            <a:extLst>
              <a:ext uri="{FF2B5EF4-FFF2-40B4-BE49-F238E27FC236}">
                <a16:creationId xmlns:a16="http://schemas.microsoft.com/office/drawing/2014/main" id="{FA10C544-AC2D-4F98-B9BB-0F21639727B1}"/>
              </a:ext>
            </a:extLst>
          </p:cNvPr>
          <p:cNvPicPr>
            <a:picLocks noChangeAspect="1"/>
          </p:cNvPicPr>
          <p:nvPr/>
        </p:nvPicPr>
        <p:blipFill>
          <a:blip r:embed="rId3"/>
          <a:stretch>
            <a:fillRect/>
          </a:stretch>
        </p:blipFill>
        <p:spPr>
          <a:xfrm>
            <a:off x="154356" y="5178025"/>
            <a:ext cx="2749534" cy="1511939"/>
          </a:xfrm>
          <a:prstGeom prst="rect">
            <a:avLst/>
          </a:prstGeom>
        </p:spPr>
      </p:pic>
    </p:spTree>
    <p:extLst>
      <p:ext uri="{BB962C8B-B14F-4D97-AF65-F5344CB8AC3E}">
        <p14:creationId xmlns:p14="http://schemas.microsoft.com/office/powerpoint/2010/main" val="3285626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SESSION OVERVIEW</a:t>
            </a:r>
          </a:p>
        </p:txBody>
      </p:sp>
      <p:pic>
        <p:nvPicPr>
          <p:cNvPr id="6" name="Picture 5" descr="A person sitting on a bench next to a brick wall&#10;&#10;Description automatically generated">
            <a:extLst>
              <a:ext uri="{FF2B5EF4-FFF2-40B4-BE49-F238E27FC236}">
                <a16:creationId xmlns:a16="http://schemas.microsoft.com/office/drawing/2014/main" id="{B14A7F88-33EC-4012-B437-BA085158C3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202" r="22993"/>
          <a:stretch/>
        </p:blipFill>
        <p:spPr>
          <a:xfrm>
            <a:off x="722435" y="1371600"/>
            <a:ext cx="4419601" cy="4618692"/>
          </a:xfrm>
          <a:prstGeom prst="rect">
            <a:avLst/>
          </a:prstGeom>
        </p:spPr>
      </p:pic>
      <p:sp>
        <p:nvSpPr>
          <p:cNvPr id="4" name="Text Placeholder 3">
            <a:extLst>
              <a:ext uri="{FF2B5EF4-FFF2-40B4-BE49-F238E27FC236}">
                <a16:creationId xmlns:a16="http://schemas.microsoft.com/office/drawing/2014/main" id="{A8E2B824-F806-48A5-8D5E-0FA13AC953AD}"/>
              </a:ext>
            </a:extLst>
          </p:cNvPr>
          <p:cNvSpPr>
            <a:spLocks noGrp="1"/>
          </p:cNvSpPr>
          <p:nvPr>
            <p:ph type="body" sz="quarter" idx="10"/>
          </p:nvPr>
        </p:nvSpPr>
        <p:spPr>
          <a:xfrm>
            <a:off x="5181600" y="1371600"/>
            <a:ext cx="3962400" cy="4572000"/>
          </a:xfrm>
        </p:spPr>
        <p:txBody>
          <a:bodyPr/>
          <a:lstStyle/>
          <a:p>
            <a:r>
              <a:rPr lang="en-US" dirty="0">
                <a:solidFill>
                  <a:schemeClr val="tx1"/>
                </a:solidFill>
              </a:rPr>
              <a:t>Context</a:t>
            </a:r>
          </a:p>
          <a:p>
            <a:r>
              <a:rPr lang="en-US" dirty="0">
                <a:solidFill>
                  <a:schemeClr val="tx1"/>
                </a:solidFill>
              </a:rPr>
              <a:t>Risks</a:t>
            </a:r>
          </a:p>
          <a:p>
            <a:r>
              <a:rPr lang="en-US" dirty="0">
                <a:solidFill>
                  <a:schemeClr val="tx1"/>
                </a:solidFill>
              </a:rPr>
              <a:t>Implications</a:t>
            </a:r>
          </a:p>
          <a:p>
            <a:r>
              <a:rPr lang="en-US" dirty="0">
                <a:solidFill>
                  <a:schemeClr val="tx1"/>
                </a:solidFill>
              </a:rPr>
              <a:t>Recommendations</a:t>
            </a:r>
          </a:p>
          <a:p>
            <a:r>
              <a:rPr lang="en-US" dirty="0">
                <a:solidFill>
                  <a:schemeClr val="tx1"/>
                </a:solidFill>
              </a:rPr>
              <a:t>Conclusion</a:t>
            </a:r>
          </a:p>
          <a:p>
            <a:r>
              <a:rPr lang="en-US" dirty="0">
                <a:solidFill>
                  <a:schemeClr val="tx1"/>
                </a:solidFill>
              </a:rPr>
              <a:t>Resources</a:t>
            </a:r>
          </a:p>
          <a:p>
            <a:endParaRPr lang="en-US" dirty="0"/>
          </a:p>
        </p:txBody>
      </p:sp>
    </p:spTree>
    <p:extLst>
      <p:ext uri="{BB962C8B-B14F-4D97-AF65-F5344CB8AC3E}">
        <p14:creationId xmlns:p14="http://schemas.microsoft.com/office/powerpoint/2010/main" val="266104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COVID-19 CONTEXT</a:t>
            </a:r>
            <a:r>
              <a:rPr lang="en-US" sz="6000" spc="0" dirty="0"/>
              <a:t>: </a:t>
            </a:r>
            <a:endParaRPr lang="en-US" sz="3200" spc="0" dirty="0"/>
          </a:p>
          <a:p>
            <a:endParaRPr lang="en-US" sz="4400" spc="0" dirty="0"/>
          </a:p>
        </p:txBody>
      </p:sp>
      <p:sp>
        <p:nvSpPr>
          <p:cNvPr id="8" name="Text Placeholder 7"/>
          <p:cNvSpPr>
            <a:spLocks noGrp="1"/>
          </p:cNvSpPr>
          <p:nvPr>
            <p:ph type="body" sz="quarter" idx="11"/>
          </p:nvPr>
        </p:nvSpPr>
        <p:spPr>
          <a:xfrm>
            <a:off x="1002729" y="3352800"/>
            <a:ext cx="7138543" cy="1295400"/>
          </a:xfrm>
        </p:spPr>
        <p:txBody>
          <a:bodyPr/>
          <a:lstStyle/>
          <a:p>
            <a:r>
              <a:rPr lang="en-US" sz="3200" spc="0" dirty="0"/>
              <a:t>AFRICA AND THE WORLD</a:t>
            </a:r>
          </a:p>
          <a:p>
            <a:endParaRPr lang="en-US" sz="7200" spc="0" dirty="0"/>
          </a:p>
        </p:txBody>
      </p:sp>
    </p:spTree>
    <p:extLst>
      <p:ext uri="{BB962C8B-B14F-4D97-AF65-F5344CB8AC3E}">
        <p14:creationId xmlns:p14="http://schemas.microsoft.com/office/powerpoint/2010/main" val="114781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6860929" cy="387350"/>
          </a:xfrm>
        </p:spPr>
        <p:txBody>
          <a:bodyPr/>
          <a:lstStyle/>
          <a:p>
            <a:r>
              <a:rPr lang="en-US" sz="2800" dirty="0"/>
              <a:t>WORLDWIDE STATUS</a:t>
            </a:r>
          </a:p>
        </p:txBody>
      </p:sp>
      <p:pic>
        <p:nvPicPr>
          <p:cNvPr id="2" name="Picture 1">
            <a:extLst>
              <a:ext uri="{FF2B5EF4-FFF2-40B4-BE49-F238E27FC236}">
                <a16:creationId xmlns:a16="http://schemas.microsoft.com/office/drawing/2014/main" id="{CE20E9DC-868B-4459-9FFF-4F1AC02F50D7}"/>
              </a:ext>
            </a:extLst>
          </p:cNvPr>
          <p:cNvPicPr>
            <a:picLocks noChangeAspect="1"/>
          </p:cNvPicPr>
          <p:nvPr/>
        </p:nvPicPr>
        <p:blipFill>
          <a:blip r:embed="rId3"/>
          <a:stretch>
            <a:fillRect/>
          </a:stretch>
        </p:blipFill>
        <p:spPr>
          <a:xfrm>
            <a:off x="802637" y="1095232"/>
            <a:ext cx="7458271" cy="4238768"/>
          </a:xfrm>
          <a:prstGeom prst="rect">
            <a:avLst/>
          </a:prstGeom>
        </p:spPr>
      </p:pic>
      <p:sp>
        <p:nvSpPr>
          <p:cNvPr id="4" name="Text Placeholder 3"/>
          <p:cNvSpPr>
            <a:spLocks noGrp="1"/>
          </p:cNvSpPr>
          <p:nvPr>
            <p:ph type="body" sz="quarter" idx="10"/>
          </p:nvPr>
        </p:nvSpPr>
        <p:spPr>
          <a:xfrm>
            <a:off x="847529" y="5327650"/>
            <a:ext cx="8077200" cy="609600"/>
          </a:xfrm>
        </p:spPr>
        <p:txBody>
          <a:bodyPr/>
          <a:lstStyle/>
          <a:p>
            <a:r>
              <a:rPr lang="en-US" sz="1800" dirty="0">
                <a:solidFill>
                  <a:schemeClr val="tx1"/>
                </a:solidFill>
              </a:rPr>
              <a:t>November 11, 2020: </a:t>
            </a:r>
          </a:p>
          <a:p>
            <a:pPr lvl="1"/>
            <a:r>
              <a:rPr lang="en-US" sz="1800" dirty="0">
                <a:solidFill>
                  <a:schemeClr val="tx1"/>
                </a:solidFill>
              </a:rPr>
              <a:t>More than 50.8 million confirmed cases of COVID-19</a:t>
            </a:r>
          </a:p>
          <a:p>
            <a:pPr lvl="1"/>
            <a:r>
              <a:rPr lang="en-US" sz="1800" dirty="0">
                <a:solidFill>
                  <a:schemeClr val="tx1"/>
                </a:solidFill>
              </a:rPr>
              <a:t>More than 1.2 million deaths</a:t>
            </a:r>
          </a:p>
        </p:txBody>
      </p:sp>
      <p:sp>
        <p:nvSpPr>
          <p:cNvPr id="5" name="TextBox 4">
            <a:extLst>
              <a:ext uri="{FF2B5EF4-FFF2-40B4-BE49-F238E27FC236}">
                <a16:creationId xmlns:a16="http://schemas.microsoft.com/office/drawing/2014/main" id="{1E1DADAE-B935-4FC1-935F-29620A8BC823}"/>
              </a:ext>
            </a:extLst>
          </p:cNvPr>
          <p:cNvSpPr txBox="1"/>
          <p:nvPr/>
        </p:nvSpPr>
        <p:spPr>
          <a:xfrm>
            <a:off x="802637" y="6248400"/>
            <a:ext cx="7960363" cy="230832"/>
          </a:xfrm>
          <a:prstGeom prst="rect">
            <a:avLst/>
          </a:prstGeom>
          <a:noFill/>
        </p:spPr>
        <p:txBody>
          <a:bodyPr wrap="square" rtlCol="0">
            <a:spAutoFit/>
          </a:bodyPr>
          <a:lstStyle/>
          <a:p>
            <a:r>
              <a:rPr lang="en-US" sz="900" b="1" dirty="0"/>
              <a:t>Source:</a:t>
            </a:r>
            <a:r>
              <a:rPr lang="en-US" sz="900" dirty="0"/>
              <a:t> </a:t>
            </a:r>
            <a:r>
              <a:rPr lang="en-US" sz="800" b="0" i="0" dirty="0">
                <a:solidFill>
                  <a:srgbClr val="333333"/>
                </a:solidFill>
                <a:effectLst/>
                <a:latin typeface="Helvetica" panose="020B0604020202020204" pitchFamily="34" charset="0"/>
              </a:rPr>
              <a:t>WHO Coronavirus Disease (COVID-19) Dashboard as of Nov. 11, 2020, https://covid19.who.int/.</a:t>
            </a:r>
            <a:endParaRPr lang="en-US" sz="800" dirty="0"/>
          </a:p>
        </p:txBody>
      </p:sp>
    </p:spTree>
    <p:extLst>
      <p:ext uri="{BB962C8B-B14F-4D97-AF65-F5344CB8AC3E}">
        <p14:creationId xmlns:p14="http://schemas.microsoft.com/office/powerpoint/2010/main" val="2627677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IN AFRICA</a:t>
            </a:r>
          </a:p>
        </p:txBody>
      </p:sp>
      <p:sp>
        <p:nvSpPr>
          <p:cNvPr id="5" name="TextBox 4">
            <a:extLst>
              <a:ext uri="{FF2B5EF4-FFF2-40B4-BE49-F238E27FC236}">
                <a16:creationId xmlns:a16="http://schemas.microsoft.com/office/drawing/2014/main" id="{0563C6DB-55E8-4712-B84B-12962D96C8C6}"/>
              </a:ext>
            </a:extLst>
          </p:cNvPr>
          <p:cNvSpPr txBox="1"/>
          <p:nvPr/>
        </p:nvSpPr>
        <p:spPr>
          <a:xfrm>
            <a:off x="917333" y="5943600"/>
            <a:ext cx="8072587" cy="369332"/>
          </a:xfrm>
          <a:prstGeom prst="rect">
            <a:avLst/>
          </a:prstGeom>
          <a:noFill/>
        </p:spPr>
        <p:txBody>
          <a:bodyPr wrap="square" rtlCol="0">
            <a:spAutoFit/>
          </a:bodyPr>
          <a:lstStyle/>
          <a:p>
            <a:r>
              <a:rPr lang="en-US" sz="900" b="1" dirty="0"/>
              <a:t>Sources: </a:t>
            </a:r>
            <a:r>
              <a:rPr lang="en-US" sz="900" dirty="0">
                <a:latin typeface="Gotham Narrow SSm A"/>
              </a:rPr>
              <a:t>Cara Anna, “COVID-19 Cases in Africa Surpass 1 Million–But the True Toll is Likely Higher,” </a:t>
            </a:r>
            <a:r>
              <a:rPr lang="en-US" sz="900" i="1" dirty="0">
                <a:latin typeface="Gotham Narrow SSm A"/>
              </a:rPr>
              <a:t>TIME Magazine, </a:t>
            </a:r>
            <a:r>
              <a:rPr lang="en-US" sz="900" dirty="0">
                <a:latin typeface="Gotham Narrow SSm A"/>
              </a:rPr>
              <a:t>Aug. 7, 2020; </a:t>
            </a:r>
            <a:r>
              <a:rPr lang="en-US" sz="900" dirty="0"/>
              <a:t>Africa Center for Strategic Studies, “Mapping Risk Factors for the Spread of COVID-19 in Africa,” April 3, 2020, updated May 13, 2020.</a:t>
            </a:r>
          </a:p>
        </p:txBody>
      </p:sp>
      <p:sp>
        <p:nvSpPr>
          <p:cNvPr id="6" name="Text Placeholder 3">
            <a:extLst>
              <a:ext uri="{FF2B5EF4-FFF2-40B4-BE49-F238E27FC236}">
                <a16:creationId xmlns:a16="http://schemas.microsoft.com/office/drawing/2014/main" id="{CC44DE0A-6F22-41F7-8924-EBAAA8158D5F}"/>
              </a:ext>
            </a:extLst>
          </p:cNvPr>
          <p:cNvSpPr>
            <a:spLocks noGrp="1"/>
          </p:cNvSpPr>
          <p:nvPr>
            <p:ph type="body" sz="quarter" idx="10"/>
          </p:nvPr>
        </p:nvSpPr>
        <p:spPr>
          <a:xfrm>
            <a:off x="685799" y="1194530"/>
            <a:ext cx="7546729" cy="3987069"/>
          </a:xfrm>
        </p:spPr>
        <p:txBody>
          <a:bodyPr/>
          <a:lstStyle/>
          <a:p>
            <a:r>
              <a:rPr lang="en-US" sz="2400" dirty="0">
                <a:solidFill>
                  <a:schemeClr val="tx1"/>
                </a:solidFill>
              </a:rPr>
              <a:t>More than 1 million confirmed cases</a:t>
            </a:r>
          </a:p>
          <a:p>
            <a:r>
              <a:rPr lang="en-US" sz="2400" dirty="0">
                <a:solidFill>
                  <a:schemeClr val="tx1"/>
                </a:solidFill>
              </a:rPr>
              <a:t>More than 22,000 deaths</a:t>
            </a:r>
          </a:p>
          <a:p>
            <a:r>
              <a:rPr lang="en-US" sz="2400" dirty="0">
                <a:solidFill>
                  <a:schemeClr val="tx1"/>
                </a:solidFill>
              </a:rPr>
              <a:t>Risk factors: </a:t>
            </a:r>
          </a:p>
          <a:p>
            <a:pPr lvl="1"/>
            <a:r>
              <a:rPr lang="en-US" sz="2000" dirty="0">
                <a:solidFill>
                  <a:schemeClr val="tx1"/>
                </a:solidFill>
              </a:rPr>
              <a:t>International exposure</a:t>
            </a:r>
          </a:p>
          <a:p>
            <a:pPr lvl="1"/>
            <a:r>
              <a:rPr lang="en-US" sz="2000" dirty="0">
                <a:solidFill>
                  <a:schemeClr val="tx1"/>
                </a:solidFill>
              </a:rPr>
              <a:t>Health system</a:t>
            </a:r>
          </a:p>
          <a:p>
            <a:pPr lvl="1"/>
            <a:r>
              <a:rPr lang="en-US" sz="2000" dirty="0">
                <a:solidFill>
                  <a:schemeClr val="tx1"/>
                </a:solidFill>
              </a:rPr>
              <a:t>Urban density</a:t>
            </a:r>
          </a:p>
          <a:p>
            <a:pPr lvl="1"/>
            <a:r>
              <a:rPr lang="en-US" sz="2000" dirty="0">
                <a:solidFill>
                  <a:schemeClr val="tx1"/>
                </a:solidFill>
              </a:rPr>
              <a:t>Urban population</a:t>
            </a:r>
          </a:p>
          <a:p>
            <a:pPr lvl="1"/>
            <a:r>
              <a:rPr lang="en-US" sz="2000" dirty="0">
                <a:solidFill>
                  <a:schemeClr val="tx1"/>
                </a:solidFill>
              </a:rPr>
              <a:t>Population age</a:t>
            </a:r>
          </a:p>
          <a:p>
            <a:pPr lvl="1"/>
            <a:r>
              <a:rPr lang="en-US" sz="2000" dirty="0">
                <a:solidFill>
                  <a:schemeClr val="tx1"/>
                </a:solidFill>
              </a:rPr>
              <a:t>Government transparency</a:t>
            </a:r>
          </a:p>
          <a:p>
            <a:pPr lvl="1"/>
            <a:r>
              <a:rPr lang="en-US" sz="2000" dirty="0">
                <a:solidFill>
                  <a:schemeClr val="tx1"/>
                </a:solidFill>
              </a:rPr>
              <a:t>Press freedom</a:t>
            </a:r>
          </a:p>
          <a:p>
            <a:pPr lvl="1"/>
            <a:r>
              <a:rPr lang="en-US" sz="2000" dirty="0">
                <a:solidFill>
                  <a:schemeClr val="tx1"/>
                </a:solidFill>
              </a:rPr>
              <a:t>Conflict</a:t>
            </a:r>
          </a:p>
          <a:p>
            <a:pPr lvl="1"/>
            <a:r>
              <a:rPr lang="en-US" sz="2000" dirty="0">
                <a:solidFill>
                  <a:schemeClr val="tx1"/>
                </a:solidFill>
              </a:rPr>
              <a:t>Displacement</a:t>
            </a:r>
          </a:p>
          <a:p>
            <a:pPr marL="0" indent="0">
              <a:buNone/>
            </a:pPr>
            <a:endParaRPr lang="en-US" sz="2400" b="1" dirty="0"/>
          </a:p>
        </p:txBody>
      </p:sp>
    </p:spTree>
    <p:extLst>
      <p:ext uri="{BB962C8B-B14F-4D97-AF65-F5344CB8AC3E}">
        <p14:creationId xmlns:p14="http://schemas.microsoft.com/office/powerpoint/2010/main" val="2959901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IN AFRICA</a:t>
            </a:r>
          </a:p>
        </p:txBody>
      </p:sp>
      <p:sp>
        <p:nvSpPr>
          <p:cNvPr id="5" name="TextBox 4">
            <a:extLst>
              <a:ext uri="{FF2B5EF4-FFF2-40B4-BE49-F238E27FC236}">
                <a16:creationId xmlns:a16="http://schemas.microsoft.com/office/drawing/2014/main" id="{0563C6DB-55E8-4712-B84B-12962D96C8C6}"/>
              </a:ext>
            </a:extLst>
          </p:cNvPr>
          <p:cNvSpPr txBox="1"/>
          <p:nvPr/>
        </p:nvSpPr>
        <p:spPr>
          <a:xfrm>
            <a:off x="916707" y="6070684"/>
            <a:ext cx="8072587" cy="230832"/>
          </a:xfrm>
          <a:prstGeom prst="rect">
            <a:avLst/>
          </a:prstGeom>
          <a:noFill/>
        </p:spPr>
        <p:txBody>
          <a:bodyPr wrap="square" rtlCol="0">
            <a:spAutoFit/>
          </a:bodyPr>
          <a:lstStyle/>
          <a:p>
            <a:r>
              <a:rPr lang="en-US" sz="900" b="1" dirty="0"/>
              <a:t>Source: </a:t>
            </a:r>
            <a:r>
              <a:rPr lang="en-US" sz="900" dirty="0"/>
              <a:t>Africa Center for Strategic Studies, “Mapping Risk Factors for the Spread of COVID-19 in Africa,” April 3, 2020, updated May 13, 2020.</a:t>
            </a:r>
          </a:p>
        </p:txBody>
      </p:sp>
      <p:pic>
        <p:nvPicPr>
          <p:cNvPr id="4" name="Picture 3">
            <a:extLst>
              <a:ext uri="{FF2B5EF4-FFF2-40B4-BE49-F238E27FC236}">
                <a16:creationId xmlns:a16="http://schemas.microsoft.com/office/drawing/2014/main" id="{5A7950A9-C0C5-475D-AEA4-5DB1480EEEB5}"/>
              </a:ext>
            </a:extLst>
          </p:cNvPr>
          <p:cNvPicPr>
            <a:picLocks noChangeAspect="1"/>
          </p:cNvPicPr>
          <p:nvPr/>
        </p:nvPicPr>
        <p:blipFill>
          <a:blip r:embed="rId3"/>
          <a:stretch>
            <a:fillRect/>
          </a:stretch>
        </p:blipFill>
        <p:spPr>
          <a:xfrm>
            <a:off x="462685" y="1255222"/>
            <a:ext cx="8649450" cy="3924640"/>
          </a:xfrm>
          <a:prstGeom prst="rect">
            <a:avLst/>
          </a:prstGeom>
        </p:spPr>
      </p:pic>
    </p:spTree>
    <p:extLst>
      <p:ext uri="{BB962C8B-B14F-4D97-AF65-F5344CB8AC3E}">
        <p14:creationId xmlns:p14="http://schemas.microsoft.com/office/powerpoint/2010/main" val="54378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IN AFRICA</a:t>
            </a:r>
          </a:p>
        </p:txBody>
      </p:sp>
      <p:sp>
        <p:nvSpPr>
          <p:cNvPr id="5" name="TextBox 4">
            <a:extLst>
              <a:ext uri="{FF2B5EF4-FFF2-40B4-BE49-F238E27FC236}">
                <a16:creationId xmlns:a16="http://schemas.microsoft.com/office/drawing/2014/main" id="{0563C6DB-55E8-4712-B84B-12962D96C8C6}"/>
              </a:ext>
            </a:extLst>
          </p:cNvPr>
          <p:cNvSpPr txBox="1"/>
          <p:nvPr/>
        </p:nvSpPr>
        <p:spPr>
          <a:xfrm>
            <a:off x="916707" y="6209184"/>
            <a:ext cx="8072587" cy="369332"/>
          </a:xfrm>
          <a:prstGeom prst="rect">
            <a:avLst/>
          </a:prstGeom>
          <a:noFill/>
        </p:spPr>
        <p:txBody>
          <a:bodyPr wrap="square" rtlCol="0">
            <a:spAutoFit/>
          </a:bodyPr>
          <a:lstStyle/>
          <a:p>
            <a:r>
              <a:rPr lang="en-US" sz="900" b="1" dirty="0"/>
              <a:t>Source:</a:t>
            </a:r>
            <a:r>
              <a:rPr lang="en-US" sz="900" dirty="0"/>
              <a:t> Africa Center for Strategic Studies, “Mapping Risk Factors for the Spread of COVID-19 in Africa,” April 3, 2020, updated May 13, 2020.</a:t>
            </a:r>
          </a:p>
          <a:p>
            <a:endParaRPr lang="en-US" sz="900" dirty="0"/>
          </a:p>
        </p:txBody>
      </p:sp>
      <p:pic>
        <p:nvPicPr>
          <p:cNvPr id="2" name="Picture 1">
            <a:extLst>
              <a:ext uri="{FF2B5EF4-FFF2-40B4-BE49-F238E27FC236}">
                <a16:creationId xmlns:a16="http://schemas.microsoft.com/office/drawing/2014/main" id="{8D8F7C1F-6E9D-48C8-960A-6EA8A7F6BD65}"/>
              </a:ext>
            </a:extLst>
          </p:cNvPr>
          <p:cNvPicPr>
            <a:picLocks noChangeAspect="1"/>
          </p:cNvPicPr>
          <p:nvPr/>
        </p:nvPicPr>
        <p:blipFill>
          <a:blip r:embed="rId3"/>
          <a:stretch>
            <a:fillRect/>
          </a:stretch>
        </p:blipFill>
        <p:spPr>
          <a:xfrm>
            <a:off x="1361925" y="990600"/>
            <a:ext cx="6420149" cy="5160948"/>
          </a:xfrm>
          <a:prstGeom prst="rect">
            <a:avLst/>
          </a:prstGeom>
        </p:spPr>
      </p:pic>
    </p:spTree>
    <p:extLst>
      <p:ext uri="{BB962C8B-B14F-4D97-AF65-F5344CB8AC3E}">
        <p14:creationId xmlns:p14="http://schemas.microsoft.com/office/powerpoint/2010/main" val="2679568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COVID-19 CONTEXT</a:t>
            </a:r>
            <a:r>
              <a:rPr lang="en-US" sz="6000" spc="0" dirty="0"/>
              <a:t>: </a:t>
            </a:r>
            <a:endParaRPr lang="en-US" sz="3200" spc="0" dirty="0"/>
          </a:p>
        </p:txBody>
      </p:sp>
      <p:sp>
        <p:nvSpPr>
          <p:cNvPr id="8" name="Text Placeholder 7"/>
          <p:cNvSpPr>
            <a:spLocks noGrp="1"/>
          </p:cNvSpPr>
          <p:nvPr>
            <p:ph type="body" sz="quarter" idx="11"/>
          </p:nvPr>
        </p:nvSpPr>
        <p:spPr>
          <a:xfrm>
            <a:off x="1002729" y="3276600"/>
            <a:ext cx="7138543" cy="1371600"/>
          </a:xfrm>
        </p:spPr>
        <p:txBody>
          <a:bodyPr/>
          <a:lstStyle/>
          <a:p>
            <a:r>
              <a:rPr lang="en-US" sz="3200" spc="0" dirty="0"/>
              <a:t>EVIDENCE FROM OTHER CRISES</a:t>
            </a:r>
            <a:endParaRPr lang="en-US" sz="7200" spc="0" dirty="0"/>
          </a:p>
        </p:txBody>
      </p:sp>
    </p:spTree>
    <p:extLst>
      <p:ext uri="{BB962C8B-B14F-4D97-AF65-F5344CB8AC3E}">
        <p14:creationId xmlns:p14="http://schemas.microsoft.com/office/powerpoint/2010/main" val="2876972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person, holding, cellphone&#10;&#10;Description automatically generated">
            <a:extLst>
              <a:ext uri="{FF2B5EF4-FFF2-40B4-BE49-F238E27FC236}">
                <a16:creationId xmlns:a16="http://schemas.microsoft.com/office/drawing/2014/main" id="{0951BE86-9AF5-46A4-938E-D7BA4A1BFE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0060" y="1600200"/>
            <a:ext cx="4913940" cy="3276600"/>
          </a:xfrm>
          <a:prstGeom prst="rect">
            <a:avLst/>
          </a:prstGeom>
        </p:spPr>
      </p:pic>
      <p:sp>
        <p:nvSpPr>
          <p:cNvPr id="3" name="Title 2"/>
          <p:cNvSpPr>
            <a:spLocks noGrp="1"/>
          </p:cNvSpPr>
          <p:nvPr>
            <p:ph type="title"/>
          </p:nvPr>
        </p:nvSpPr>
        <p:spPr>
          <a:xfrm>
            <a:off x="609599" y="533400"/>
            <a:ext cx="6553201" cy="685800"/>
          </a:xfrm>
        </p:spPr>
        <p:txBody>
          <a:bodyPr/>
          <a:lstStyle/>
          <a:p>
            <a:r>
              <a:rPr lang="en-US" sz="2800" dirty="0"/>
              <a:t>EVIDENCE FROM OTHER CRISES</a:t>
            </a:r>
          </a:p>
        </p:txBody>
      </p:sp>
      <p:sp>
        <p:nvSpPr>
          <p:cNvPr id="4" name="Text Placeholder 3"/>
          <p:cNvSpPr>
            <a:spLocks noGrp="1"/>
          </p:cNvSpPr>
          <p:nvPr>
            <p:ph type="body" sz="quarter" idx="10"/>
          </p:nvPr>
        </p:nvSpPr>
        <p:spPr>
          <a:xfrm>
            <a:off x="609600" y="1143000"/>
            <a:ext cx="3620459" cy="4572000"/>
          </a:xfrm>
        </p:spPr>
        <p:txBody>
          <a:bodyPr/>
          <a:lstStyle/>
          <a:p>
            <a:pPr marL="0" indent="0">
              <a:buNone/>
            </a:pPr>
            <a:r>
              <a:rPr lang="en-US" sz="2400" b="1" dirty="0">
                <a:solidFill>
                  <a:schemeClr val="tx1"/>
                </a:solidFill>
              </a:rPr>
              <a:t>Ebola and Zika, Humanitarian Crises</a:t>
            </a:r>
            <a:endParaRPr lang="en-US" sz="2400" dirty="0">
              <a:solidFill>
                <a:schemeClr val="tx1"/>
              </a:solidFill>
            </a:endParaRPr>
          </a:p>
          <a:p>
            <a:r>
              <a:rPr lang="en-US" sz="2000" dirty="0">
                <a:solidFill>
                  <a:schemeClr val="tx1"/>
                </a:solidFill>
              </a:rPr>
              <a:t>Increase in gender and human rights disparities</a:t>
            </a:r>
          </a:p>
          <a:p>
            <a:r>
              <a:rPr lang="en-US" sz="2000" dirty="0">
                <a:solidFill>
                  <a:schemeClr val="tx1"/>
                </a:solidFill>
              </a:rPr>
              <a:t>Vulnerable populations most at risk</a:t>
            </a:r>
          </a:p>
          <a:p>
            <a:r>
              <a:rPr lang="en-US" sz="2000" dirty="0">
                <a:solidFill>
                  <a:schemeClr val="tx1"/>
                </a:solidFill>
              </a:rPr>
              <a:t>Diversion of sexual and reproductive health (SRH) resources</a:t>
            </a:r>
          </a:p>
          <a:p>
            <a:r>
              <a:rPr lang="en-US" sz="2000" dirty="0">
                <a:solidFill>
                  <a:schemeClr val="tx1"/>
                </a:solidFill>
              </a:rPr>
              <a:t>Erosion of confidence in health system </a:t>
            </a:r>
          </a:p>
          <a:p>
            <a:r>
              <a:rPr lang="en-US" sz="2000" dirty="0">
                <a:solidFill>
                  <a:schemeClr val="tx1"/>
                </a:solidFill>
              </a:rPr>
              <a:t>Restriction of movement</a:t>
            </a:r>
          </a:p>
          <a:p>
            <a:r>
              <a:rPr lang="en-US" sz="2000" dirty="0">
                <a:solidFill>
                  <a:schemeClr val="tx1"/>
                </a:solidFill>
              </a:rPr>
              <a:t>Lack of gender-sensitive response</a:t>
            </a:r>
          </a:p>
          <a:p>
            <a:pPr marL="457200" lvl="1" indent="0">
              <a:buNone/>
            </a:pPr>
            <a:endParaRPr lang="en-US" dirty="0"/>
          </a:p>
          <a:p>
            <a:pPr marL="457200" lvl="1" indent="0">
              <a:buNone/>
            </a:pPr>
            <a:endParaRPr lang="en-US" dirty="0"/>
          </a:p>
        </p:txBody>
      </p:sp>
      <p:sp>
        <p:nvSpPr>
          <p:cNvPr id="2" name="TextBox 1">
            <a:extLst>
              <a:ext uri="{FF2B5EF4-FFF2-40B4-BE49-F238E27FC236}">
                <a16:creationId xmlns:a16="http://schemas.microsoft.com/office/drawing/2014/main" id="{B6F9B567-B61E-49E1-AA07-1D7D7E95EA4D}"/>
              </a:ext>
            </a:extLst>
          </p:cNvPr>
          <p:cNvSpPr txBox="1"/>
          <p:nvPr/>
        </p:nvSpPr>
        <p:spPr>
          <a:xfrm>
            <a:off x="990600" y="6047601"/>
            <a:ext cx="7772400" cy="369332"/>
          </a:xfrm>
          <a:prstGeom prst="rect">
            <a:avLst/>
          </a:prstGeom>
          <a:noFill/>
        </p:spPr>
        <p:txBody>
          <a:bodyPr wrap="square" rtlCol="0">
            <a:spAutoFit/>
          </a:bodyPr>
          <a:lstStyle/>
          <a:p>
            <a:r>
              <a:rPr lang="en-US" sz="900" b="1" dirty="0"/>
              <a:t>Source:</a:t>
            </a:r>
            <a:r>
              <a:rPr lang="en-US" sz="900" dirty="0"/>
              <a:t> Emily Stammer et al., </a:t>
            </a:r>
            <a:r>
              <a:rPr lang="en-US" sz="900" i="1" dirty="0"/>
              <a:t>Rapid Evidence Summary: Lessons for COVID-19: Impact of Prior Disease Outbreaks on Maternal, Newborn, and Child Health, Voluntary Family Planning, and Reproductive Health Services</a:t>
            </a:r>
            <a:r>
              <a:rPr lang="en-US" sz="900" dirty="0"/>
              <a:t>, MOMENTUM Knowledge Accelerator, 2020. </a:t>
            </a:r>
          </a:p>
        </p:txBody>
      </p:sp>
    </p:spTree>
    <p:extLst>
      <p:ext uri="{BB962C8B-B14F-4D97-AF65-F5344CB8AC3E}">
        <p14:creationId xmlns:p14="http://schemas.microsoft.com/office/powerpoint/2010/main" val="2662475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1" y="533400"/>
            <a:ext cx="7467600" cy="685800"/>
          </a:xfrm>
        </p:spPr>
        <p:txBody>
          <a:bodyPr/>
          <a:lstStyle/>
          <a:p>
            <a:r>
              <a:rPr lang="en-US" sz="2800" dirty="0"/>
              <a:t>EVIDENCE FROM OTHER CRISES</a:t>
            </a:r>
          </a:p>
        </p:txBody>
      </p:sp>
      <p:sp>
        <p:nvSpPr>
          <p:cNvPr id="4" name="Text Placeholder 3"/>
          <p:cNvSpPr>
            <a:spLocks noGrp="1"/>
          </p:cNvSpPr>
          <p:nvPr>
            <p:ph type="body" sz="quarter" idx="10"/>
          </p:nvPr>
        </p:nvSpPr>
        <p:spPr>
          <a:xfrm>
            <a:off x="609600" y="1143000"/>
            <a:ext cx="8077199" cy="3962400"/>
          </a:xfrm>
        </p:spPr>
        <p:txBody>
          <a:bodyPr/>
          <a:lstStyle/>
          <a:p>
            <a:pPr marL="457200" lvl="1" indent="0">
              <a:buNone/>
            </a:pPr>
            <a:endParaRPr lang="en-US" dirty="0"/>
          </a:p>
          <a:p>
            <a:pPr marL="457200" lvl="1" indent="0">
              <a:buNone/>
            </a:pPr>
            <a:endParaRPr lang="en-US" dirty="0"/>
          </a:p>
        </p:txBody>
      </p:sp>
      <p:sp>
        <p:nvSpPr>
          <p:cNvPr id="7" name="TextBox 6">
            <a:extLst>
              <a:ext uri="{FF2B5EF4-FFF2-40B4-BE49-F238E27FC236}">
                <a16:creationId xmlns:a16="http://schemas.microsoft.com/office/drawing/2014/main" id="{5246C8EA-FB0F-44CC-AA1A-0F23AB3D3A37}"/>
              </a:ext>
            </a:extLst>
          </p:cNvPr>
          <p:cNvSpPr txBox="1"/>
          <p:nvPr/>
        </p:nvSpPr>
        <p:spPr>
          <a:xfrm>
            <a:off x="609600" y="1295400"/>
            <a:ext cx="7467600" cy="3108543"/>
          </a:xfrm>
          <a:prstGeom prst="rect">
            <a:avLst/>
          </a:prstGeom>
          <a:noFill/>
        </p:spPr>
        <p:txBody>
          <a:bodyPr wrap="square">
            <a:spAutoFit/>
          </a:bodyPr>
          <a:lstStyle/>
          <a:p>
            <a:pPr>
              <a:spcBef>
                <a:spcPct val="20000"/>
              </a:spcBef>
              <a:buClr>
                <a:srgbClr val="265E9E"/>
              </a:buClr>
              <a:buSzPct val="75000"/>
            </a:pPr>
            <a:r>
              <a:rPr lang="en-US" sz="2800" b="1" dirty="0">
                <a:latin typeface="+mn-lt"/>
                <a:ea typeface="+mn-ea"/>
                <a:cs typeface="+mn-cs"/>
              </a:rPr>
              <a:t>Ebola 2013-2016 in West Africa</a:t>
            </a:r>
          </a:p>
          <a:p>
            <a:pPr marL="800100" lvl="1" indent="-342900">
              <a:spcBef>
                <a:spcPct val="20000"/>
              </a:spcBef>
              <a:buClr>
                <a:srgbClr val="265E9E"/>
              </a:buClr>
              <a:buSzPct val="75000"/>
              <a:buFont typeface="Wingdings" pitchFamily="2" charset="2"/>
              <a:buChar char="n"/>
            </a:pPr>
            <a:r>
              <a:rPr lang="en-US" dirty="0">
                <a:latin typeface="+mn-lt"/>
                <a:ea typeface="+mn-ea"/>
                <a:cs typeface="+mn-cs"/>
              </a:rPr>
              <a:t>Reduction (51%) in family planning service visits during the Ebola outbreak in Guinea</a:t>
            </a:r>
          </a:p>
          <a:p>
            <a:pPr marL="800100" lvl="1" indent="-342900">
              <a:spcBef>
                <a:spcPct val="20000"/>
              </a:spcBef>
              <a:buClr>
                <a:srgbClr val="265E9E"/>
              </a:buClr>
              <a:buSzPct val="75000"/>
              <a:buFont typeface="Wingdings" pitchFamily="2" charset="2"/>
              <a:buChar char="n"/>
            </a:pPr>
            <a:r>
              <a:rPr lang="en-US" dirty="0">
                <a:latin typeface="+mn-lt"/>
                <a:ea typeface="+mn-ea"/>
                <a:cs typeface="+mn-cs"/>
              </a:rPr>
              <a:t>3,600 maternal and neonatal deaths were attributed to service disruption </a:t>
            </a:r>
          </a:p>
          <a:p>
            <a:pPr marL="800100" lvl="2" indent="-342900">
              <a:spcBef>
                <a:spcPct val="20000"/>
              </a:spcBef>
              <a:buClr>
                <a:srgbClr val="265E9E"/>
              </a:buClr>
              <a:buSzPct val="75000"/>
              <a:buFont typeface="Wingdings" pitchFamily="2" charset="2"/>
              <a:buChar char="n"/>
            </a:pPr>
            <a:r>
              <a:rPr lang="en-US" dirty="0">
                <a:latin typeface="+mn-lt"/>
                <a:ea typeface="+mn-ea"/>
                <a:cs typeface="+mn-cs"/>
              </a:rPr>
              <a:t>Return to 98% of pre-Ebola level after the crisis</a:t>
            </a:r>
          </a:p>
          <a:p>
            <a:pPr>
              <a:spcBef>
                <a:spcPct val="20000"/>
              </a:spcBef>
              <a:buClr>
                <a:srgbClr val="265E9E"/>
              </a:buClr>
              <a:buSzPct val="75000"/>
            </a:pPr>
            <a:endParaRPr lang="en-US" sz="2800" dirty="0">
              <a:latin typeface="+mn-lt"/>
              <a:ea typeface="+mn-ea"/>
              <a:cs typeface="+mn-cs"/>
            </a:endParaRPr>
          </a:p>
        </p:txBody>
      </p:sp>
      <p:sp>
        <p:nvSpPr>
          <p:cNvPr id="2" name="TextBox 1">
            <a:extLst>
              <a:ext uri="{FF2B5EF4-FFF2-40B4-BE49-F238E27FC236}">
                <a16:creationId xmlns:a16="http://schemas.microsoft.com/office/drawing/2014/main" id="{F0C0CF9D-D923-4CF8-8FC6-B4E418F40A94}"/>
              </a:ext>
            </a:extLst>
          </p:cNvPr>
          <p:cNvSpPr txBox="1"/>
          <p:nvPr/>
        </p:nvSpPr>
        <p:spPr>
          <a:xfrm>
            <a:off x="761999" y="5410200"/>
            <a:ext cx="7772400" cy="784830"/>
          </a:xfrm>
          <a:prstGeom prst="rect">
            <a:avLst/>
          </a:prstGeom>
          <a:noFill/>
        </p:spPr>
        <p:txBody>
          <a:bodyPr wrap="square" rtlCol="0">
            <a:spAutoFit/>
          </a:bodyPr>
          <a:lstStyle/>
          <a:p>
            <a:r>
              <a:rPr lang="en-US" sz="900" b="1" dirty="0"/>
              <a:t>Sources: </a:t>
            </a:r>
            <a:r>
              <a:rPr lang="en-US" sz="900" dirty="0"/>
              <a:t>Laura </a:t>
            </a:r>
            <a:r>
              <a:rPr lang="en-US" sz="900" b="0" i="0" dirty="0" err="1">
                <a:effectLst/>
                <a:latin typeface="Gotham Narrow SSm A"/>
              </a:rPr>
              <a:t>Sochas</a:t>
            </a:r>
            <a:r>
              <a:rPr lang="en-US" sz="900" b="0" i="0" dirty="0">
                <a:effectLst/>
                <a:latin typeface="Gotham Narrow SSm A"/>
              </a:rPr>
              <a:t>, Andrew Amos Channon, and Sara Nam, “Counting </a:t>
            </a:r>
            <a:r>
              <a:rPr lang="en-US" sz="900" dirty="0">
                <a:latin typeface="Gotham Narrow SSm A"/>
              </a:rPr>
              <a:t>I</a:t>
            </a:r>
            <a:r>
              <a:rPr lang="en-US" sz="900" b="0" i="0" dirty="0">
                <a:effectLst/>
                <a:latin typeface="Gotham Narrow SSm A"/>
              </a:rPr>
              <a:t>ndirect Crisis-Related Deaths in the Context of a Low-Resilience Health System: The Case of Maternal and Neonatal Health During the Ebola Epidemic in Sierra Leone,” </a:t>
            </a:r>
            <a:r>
              <a:rPr lang="en-US" sz="900" b="0" i="1" dirty="0">
                <a:effectLst/>
                <a:latin typeface="Gotham Narrow SSm A"/>
              </a:rPr>
              <a:t>Health Policy and Planning</a:t>
            </a:r>
            <a:r>
              <a:rPr lang="en-US" sz="900" b="0" i="0" dirty="0">
                <a:effectLst/>
                <a:latin typeface="Gotham Narrow SSm A"/>
              </a:rPr>
              <a:t> 32 (2017, suppl. 3): iii32–iii39;</a:t>
            </a:r>
            <a:r>
              <a:rPr lang="en-US" sz="900" dirty="0">
                <a:latin typeface="Gotham Narrow SSm A"/>
              </a:rPr>
              <a:t> Kristin </a:t>
            </a:r>
            <a:r>
              <a:rPr lang="en-US" sz="900" dirty="0" err="1">
                <a:latin typeface="Gotham Narrow SSm A"/>
              </a:rPr>
              <a:t>Bietsch</a:t>
            </a:r>
            <a:r>
              <a:rPr lang="en-US" sz="900" dirty="0">
                <a:latin typeface="Gotham Narrow SSm A"/>
              </a:rPr>
              <a:t>, Jessica Williamson, and Margaret Reeves, “Family Planning During and After the West African Ebola Crisis,” </a:t>
            </a:r>
            <a:r>
              <a:rPr lang="en-US" sz="900" i="1" dirty="0">
                <a:latin typeface="Gotham Narrow SSm A"/>
              </a:rPr>
              <a:t>Studies in Family Planning</a:t>
            </a:r>
            <a:r>
              <a:rPr lang="en-US" sz="900" dirty="0">
                <a:latin typeface="Gotham Narrow SSm A"/>
              </a:rPr>
              <a:t> 51, no. 1 (2020): 71-86; </a:t>
            </a:r>
            <a:r>
              <a:rPr lang="en-US" sz="900" dirty="0"/>
              <a:t>Stammer et al., Rapid Evidence Summary: Lessons for COVID-19: Impact of Prior Disease Outbreaks on Maternal, Newborn, and Child Health, Voluntary Family Planning, and Reproductive Health Services.</a:t>
            </a:r>
          </a:p>
        </p:txBody>
      </p:sp>
    </p:spTree>
    <p:extLst>
      <p:ext uri="{BB962C8B-B14F-4D97-AF65-F5344CB8AC3E}">
        <p14:creationId xmlns:p14="http://schemas.microsoft.com/office/powerpoint/2010/main" val="132488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33400"/>
            <a:ext cx="6705600" cy="685800"/>
          </a:xfrm>
        </p:spPr>
        <p:txBody>
          <a:bodyPr/>
          <a:lstStyle/>
          <a:p>
            <a:r>
              <a:rPr lang="en-US" sz="2800" dirty="0"/>
              <a:t>EVIDENCE FROM OTHER CRISES</a:t>
            </a:r>
          </a:p>
        </p:txBody>
      </p:sp>
      <p:sp>
        <p:nvSpPr>
          <p:cNvPr id="4" name="Text Placeholder 3"/>
          <p:cNvSpPr>
            <a:spLocks noGrp="1"/>
          </p:cNvSpPr>
          <p:nvPr>
            <p:ph type="body" sz="quarter" idx="10"/>
          </p:nvPr>
        </p:nvSpPr>
        <p:spPr>
          <a:xfrm>
            <a:off x="609600" y="1143000"/>
            <a:ext cx="8077199" cy="4572000"/>
          </a:xfrm>
        </p:spPr>
        <p:txBody>
          <a:bodyPr/>
          <a:lstStyle/>
          <a:p>
            <a:pPr marL="457200" lvl="1" indent="0">
              <a:buNone/>
            </a:pPr>
            <a:endParaRPr lang="en-US" dirty="0"/>
          </a:p>
          <a:p>
            <a:pPr marL="457200" lvl="1" indent="0">
              <a:buNone/>
            </a:pPr>
            <a:endParaRPr lang="en-US" dirty="0"/>
          </a:p>
        </p:txBody>
      </p:sp>
      <p:sp>
        <p:nvSpPr>
          <p:cNvPr id="7" name="TextBox 6">
            <a:extLst>
              <a:ext uri="{FF2B5EF4-FFF2-40B4-BE49-F238E27FC236}">
                <a16:creationId xmlns:a16="http://schemas.microsoft.com/office/drawing/2014/main" id="{5246C8EA-FB0F-44CC-AA1A-0F23AB3D3A37}"/>
              </a:ext>
            </a:extLst>
          </p:cNvPr>
          <p:cNvSpPr txBox="1"/>
          <p:nvPr/>
        </p:nvSpPr>
        <p:spPr>
          <a:xfrm>
            <a:off x="609600" y="1295400"/>
            <a:ext cx="7391400" cy="3711785"/>
          </a:xfrm>
          <a:prstGeom prst="rect">
            <a:avLst/>
          </a:prstGeom>
          <a:noFill/>
        </p:spPr>
        <p:txBody>
          <a:bodyPr wrap="square">
            <a:spAutoFit/>
          </a:bodyPr>
          <a:lstStyle/>
          <a:p>
            <a:pPr>
              <a:spcBef>
                <a:spcPct val="20000"/>
              </a:spcBef>
              <a:buClr>
                <a:srgbClr val="265E9E"/>
              </a:buClr>
              <a:buSzPct val="75000"/>
            </a:pPr>
            <a:r>
              <a:rPr lang="en-US" b="1" dirty="0">
                <a:latin typeface="+mn-lt"/>
                <a:ea typeface="+mn-ea"/>
                <a:cs typeface="+mn-cs"/>
              </a:rPr>
              <a:t>Supply and Demand </a:t>
            </a:r>
          </a:p>
          <a:p>
            <a:pPr marL="800100" lvl="1" indent="-342900">
              <a:spcBef>
                <a:spcPct val="20000"/>
              </a:spcBef>
              <a:buClr>
                <a:srgbClr val="265E9E"/>
              </a:buClr>
              <a:buSzPct val="75000"/>
              <a:buFont typeface="Wingdings" pitchFamily="2" charset="2"/>
              <a:buChar char="n"/>
            </a:pPr>
            <a:r>
              <a:rPr lang="en-US" dirty="0">
                <a:latin typeface="+mn-lt"/>
                <a:ea typeface="+mn-ea"/>
                <a:cs typeface="+mn-cs"/>
              </a:rPr>
              <a:t>Lack of confidence in the health system and fear of transmission lower demand for services</a:t>
            </a:r>
          </a:p>
          <a:p>
            <a:pPr marL="800100" lvl="1" indent="-342900">
              <a:spcBef>
                <a:spcPct val="20000"/>
              </a:spcBef>
              <a:buClr>
                <a:srgbClr val="265E9E"/>
              </a:buClr>
              <a:buSzPct val="75000"/>
              <a:buFont typeface="Wingdings" pitchFamily="2" charset="2"/>
              <a:buChar char="n"/>
            </a:pPr>
            <a:r>
              <a:rPr lang="en-US" dirty="0">
                <a:latin typeface="+mn-lt"/>
                <a:ea typeface="+mn-ea"/>
                <a:cs typeface="+mn-cs"/>
              </a:rPr>
              <a:t>Reduced mobility to access health facilities</a:t>
            </a:r>
          </a:p>
          <a:p>
            <a:pPr marL="800100" lvl="1" indent="-342900">
              <a:spcBef>
                <a:spcPct val="20000"/>
              </a:spcBef>
              <a:buClr>
                <a:srgbClr val="265E9E"/>
              </a:buClr>
              <a:buSzPct val="75000"/>
              <a:buFont typeface="Wingdings" pitchFamily="2" charset="2"/>
              <a:buChar char="n"/>
            </a:pPr>
            <a:r>
              <a:rPr lang="en-US" dirty="0">
                <a:latin typeface="+mn-lt"/>
                <a:ea typeface="+mn-ea"/>
                <a:cs typeface="+mn-cs"/>
              </a:rPr>
              <a:t>More dependence on access to care through community health workers</a:t>
            </a:r>
          </a:p>
          <a:p>
            <a:pPr marL="800100" lvl="1" indent="-342900">
              <a:spcBef>
                <a:spcPct val="20000"/>
              </a:spcBef>
              <a:buClr>
                <a:srgbClr val="265E9E"/>
              </a:buClr>
              <a:buSzPct val="75000"/>
              <a:buFont typeface="Wingdings" pitchFamily="2" charset="2"/>
              <a:buChar char="n"/>
            </a:pPr>
            <a:r>
              <a:rPr lang="en-US" dirty="0">
                <a:latin typeface="+mn-lt"/>
                <a:ea typeface="+mn-ea"/>
                <a:cs typeface="+mn-cs"/>
              </a:rPr>
              <a:t>Reduction (from 23% to 65%) in family planning utilization during crises compared to pre-crisis levels</a:t>
            </a:r>
            <a:endParaRPr lang="en-US" sz="2800" dirty="0">
              <a:solidFill>
                <a:srgbClr val="717073"/>
              </a:solidFill>
              <a:latin typeface="+mn-lt"/>
              <a:ea typeface="+mn-ea"/>
              <a:cs typeface="+mn-cs"/>
            </a:endParaRPr>
          </a:p>
        </p:txBody>
      </p:sp>
      <p:sp>
        <p:nvSpPr>
          <p:cNvPr id="5" name="TextBox 4">
            <a:extLst>
              <a:ext uri="{FF2B5EF4-FFF2-40B4-BE49-F238E27FC236}">
                <a16:creationId xmlns:a16="http://schemas.microsoft.com/office/drawing/2014/main" id="{77861542-E2B2-4882-8396-83D977F8622B}"/>
              </a:ext>
            </a:extLst>
          </p:cNvPr>
          <p:cNvSpPr txBox="1"/>
          <p:nvPr/>
        </p:nvSpPr>
        <p:spPr>
          <a:xfrm>
            <a:off x="939799" y="5867400"/>
            <a:ext cx="7772400" cy="369332"/>
          </a:xfrm>
          <a:prstGeom prst="rect">
            <a:avLst/>
          </a:prstGeom>
          <a:noFill/>
        </p:spPr>
        <p:txBody>
          <a:bodyPr wrap="square" rtlCol="0">
            <a:spAutoFit/>
          </a:bodyPr>
          <a:lstStyle/>
          <a:p>
            <a:r>
              <a:rPr lang="en-US" sz="900" b="1" dirty="0"/>
              <a:t>Source:</a:t>
            </a:r>
            <a:r>
              <a:rPr lang="en-US" sz="900" dirty="0"/>
              <a:t> Emily Stammer et al., </a:t>
            </a:r>
            <a:r>
              <a:rPr lang="en-US" sz="900" i="1" dirty="0"/>
              <a:t>Rapid Evidence Summary: Lessons for COVID-19: Impact of Prior Disease Outbreaks on Maternal, Newborn, and Child Health, Voluntary Family Planning, and Reproductive Health Services</a:t>
            </a:r>
            <a:r>
              <a:rPr lang="en-US" sz="900" dirty="0"/>
              <a:t>, MOMENTUM Knowledge Accelerator, 2020. </a:t>
            </a:r>
          </a:p>
        </p:txBody>
      </p:sp>
    </p:spTree>
    <p:extLst>
      <p:ext uri="{BB962C8B-B14F-4D97-AF65-F5344CB8AC3E}">
        <p14:creationId xmlns:p14="http://schemas.microsoft.com/office/powerpoint/2010/main" val="3766682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a field&#10;&#10;Description automatically generated">
            <a:extLst>
              <a:ext uri="{FF2B5EF4-FFF2-40B4-BE49-F238E27FC236}">
                <a16:creationId xmlns:a16="http://schemas.microsoft.com/office/drawing/2014/main" id="{F24CBC05-E9DA-4794-8933-3921CA3A362F}"/>
              </a:ext>
            </a:extLst>
          </p:cNvPr>
          <p:cNvPicPr>
            <a:picLocks noChangeAspect="1"/>
          </p:cNvPicPr>
          <p:nvPr/>
        </p:nvPicPr>
        <p:blipFill>
          <a:blip r:embed="rId3" cstate="print">
            <a:alphaModFix amt="38000"/>
            <a:extLst>
              <a:ext uri="{28A0092B-C50C-407E-A947-70E740481C1C}">
                <a14:useLocalDpi xmlns:a14="http://schemas.microsoft.com/office/drawing/2010/main" val="0"/>
              </a:ext>
            </a:extLst>
          </a:blip>
          <a:stretch>
            <a:fillRect/>
          </a:stretch>
        </p:blipFill>
        <p:spPr>
          <a:xfrm>
            <a:off x="0" y="380404"/>
            <a:ext cx="9144000" cy="6097191"/>
          </a:xfrm>
          <a:prstGeom prst="rect">
            <a:avLst/>
          </a:prstGeom>
        </p:spPr>
      </p:pic>
      <p:sp>
        <p:nvSpPr>
          <p:cNvPr id="3" name="Title 2"/>
          <p:cNvSpPr>
            <a:spLocks noGrp="1"/>
          </p:cNvSpPr>
          <p:nvPr>
            <p:ph type="title"/>
          </p:nvPr>
        </p:nvSpPr>
        <p:spPr>
          <a:xfrm>
            <a:off x="911470" y="533400"/>
            <a:ext cx="7546729" cy="685800"/>
          </a:xfrm>
        </p:spPr>
        <p:txBody>
          <a:bodyPr/>
          <a:lstStyle/>
          <a:p>
            <a:r>
              <a:rPr lang="en-US" sz="2800" dirty="0"/>
              <a:t>LESSONS LEARNED FROM </a:t>
            </a:r>
            <a:br>
              <a:rPr lang="en-US" sz="2800" dirty="0"/>
            </a:br>
            <a:r>
              <a:rPr lang="en-US" sz="2800" dirty="0"/>
              <a:t>OTHER CRISES</a:t>
            </a:r>
          </a:p>
        </p:txBody>
      </p:sp>
      <p:sp>
        <p:nvSpPr>
          <p:cNvPr id="4" name="Text Placeholder 3"/>
          <p:cNvSpPr>
            <a:spLocks noGrp="1"/>
          </p:cNvSpPr>
          <p:nvPr>
            <p:ph type="body" sz="quarter" idx="10"/>
          </p:nvPr>
        </p:nvSpPr>
        <p:spPr>
          <a:xfrm>
            <a:off x="911471" y="1524000"/>
            <a:ext cx="7546728" cy="4419600"/>
          </a:xfrm>
        </p:spPr>
        <p:txBody>
          <a:bodyPr/>
          <a:lstStyle/>
          <a:p>
            <a:r>
              <a:rPr lang="en-US" sz="2000" dirty="0">
                <a:solidFill>
                  <a:schemeClr val="tx1"/>
                </a:solidFill>
              </a:rPr>
              <a:t>Individual, social, and structural inequalities are mutually reinforcing.</a:t>
            </a:r>
          </a:p>
          <a:p>
            <a:endParaRPr lang="en-US" sz="2000" dirty="0">
              <a:solidFill>
                <a:schemeClr val="tx1"/>
              </a:solidFill>
            </a:endParaRPr>
          </a:p>
          <a:p>
            <a:r>
              <a:rPr lang="en-US" sz="2000" dirty="0">
                <a:solidFill>
                  <a:schemeClr val="tx1"/>
                </a:solidFill>
              </a:rPr>
              <a:t>Context is key—the nature of the crisis affects the necessary response.</a:t>
            </a:r>
          </a:p>
          <a:p>
            <a:endParaRPr lang="en-US" sz="2000" dirty="0">
              <a:solidFill>
                <a:schemeClr val="tx1"/>
              </a:solidFill>
            </a:endParaRPr>
          </a:p>
          <a:p>
            <a:r>
              <a:rPr lang="en-US" sz="2000" dirty="0">
                <a:solidFill>
                  <a:schemeClr val="tx1"/>
                </a:solidFill>
              </a:rPr>
              <a:t>Community health workers are key partners.</a:t>
            </a:r>
          </a:p>
          <a:p>
            <a:endParaRPr lang="en-US" sz="2000" dirty="0">
              <a:solidFill>
                <a:schemeClr val="tx1"/>
              </a:solidFill>
            </a:endParaRPr>
          </a:p>
          <a:p>
            <a:r>
              <a:rPr lang="en-US" sz="2000" dirty="0">
                <a:solidFill>
                  <a:schemeClr val="tx1"/>
                </a:solidFill>
              </a:rPr>
              <a:t>Systems adaptations can help increase demand (as in the case of Zika).</a:t>
            </a:r>
            <a:endParaRPr lang="en-US" dirty="0"/>
          </a:p>
        </p:txBody>
      </p:sp>
      <p:sp>
        <p:nvSpPr>
          <p:cNvPr id="7" name="TextBox 6">
            <a:extLst>
              <a:ext uri="{FF2B5EF4-FFF2-40B4-BE49-F238E27FC236}">
                <a16:creationId xmlns:a16="http://schemas.microsoft.com/office/drawing/2014/main" id="{737EB9AA-E721-4BED-861D-08F47141BA80}"/>
              </a:ext>
            </a:extLst>
          </p:cNvPr>
          <p:cNvSpPr txBox="1"/>
          <p:nvPr/>
        </p:nvSpPr>
        <p:spPr>
          <a:xfrm>
            <a:off x="939799" y="5867400"/>
            <a:ext cx="7772400" cy="507831"/>
          </a:xfrm>
          <a:prstGeom prst="rect">
            <a:avLst/>
          </a:prstGeom>
          <a:noFill/>
        </p:spPr>
        <p:txBody>
          <a:bodyPr wrap="square" rtlCol="0">
            <a:spAutoFit/>
          </a:bodyPr>
          <a:lstStyle/>
          <a:p>
            <a:r>
              <a:rPr lang="en-US" sz="900" b="1" dirty="0"/>
              <a:t>Source:</a:t>
            </a:r>
            <a:r>
              <a:rPr lang="en-US" sz="900" dirty="0"/>
              <a:t> Emily Stammer et al., </a:t>
            </a:r>
            <a:r>
              <a:rPr lang="en-US" sz="900" i="1" dirty="0"/>
              <a:t>Rapid Evidence Summary: Lessons for COVID-19: Impact of Prior Disease Outbreaks on Maternal, Newborn, and Child Health, Voluntary Family Planning, and Reproductive Health Services</a:t>
            </a:r>
            <a:r>
              <a:rPr lang="en-US" sz="900" dirty="0"/>
              <a:t>, MOMENTUM Knowledge Accelerator, 2020. </a:t>
            </a:r>
          </a:p>
          <a:p>
            <a:endParaRPr lang="en-US" sz="900" dirty="0"/>
          </a:p>
        </p:txBody>
      </p:sp>
    </p:spTree>
    <p:extLst>
      <p:ext uri="{BB962C8B-B14F-4D97-AF65-F5344CB8AC3E}">
        <p14:creationId xmlns:p14="http://schemas.microsoft.com/office/powerpoint/2010/main" val="2565821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COVID-19 CONTEXT</a:t>
            </a:r>
            <a:r>
              <a:rPr lang="en-US" sz="6000" spc="0" dirty="0"/>
              <a:t>: </a:t>
            </a:r>
            <a:endParaRPr lang="en-US" sz="3200" spc="0" dirty="0"/>
          </a:p>
        </p:txBody>
      </p:sp>
      <p:sp>
        <p:nvSpPr>
          <p:cNvPr id="8" name="Text Placeholder 7"/>
          <p:cNvSpPr>
            <a:spLocks noGrp="1"/>
          </p:cNvSpPr>
          <p:nvPr>
            <p:ph type="body" sz="quarter" idx="11"/>
          </p:nvPr>
        </p:nvSpPr>
        <p:spPr>
          <a:xfrm>
            <a:off x="1002729" y="3352800"/>
            <a:ext cx="7138543" cy="1295400"/>
          </a:xfrm>
        </p:spPr>
        <p:txBody>
          <a:bodyPr/>
          <a:lstStyle/>
          <a:p>
            <a:r>
              <a:rPr lang="en-US" sz="3200" spc="0" dirty="0"/>
              <a:t>Estimations of Impact</a:t>
            </a:r>
          </a:p>
          <a:p>
            <a:endParaRPr lang="en-US" sz="7200" spc="0" dirty="0"/>
          </a:p>
        </p:txBody>
      </p:sp>
    </p:spTree>
    <p:extLst>
      <p:ext uri="{BB962C8B-B14F-4D97-AF65-F5344CB8AC3E}">
        <p14:creationId xmlns:p14="http://schemas.microsoft.com/office/powerpoint/2010/main" val="2501827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927729" cy="685800"/>
          </a:xfrm>
        </p:spPr>
        <p:txBody>
          <a:bodyPr/>
          <a:lstStyle/>
          <a:p>
            <a:r>
              <a:rPr lang="en-US" sz="2800" dirty="0"/>
              <a:t>COVID-19: ESTIMATIONS OF IMPACT</a:t>
            </a:r>
          </a:p>
        </p:txBody>
      </p:sp>
      <p:graphicFrame>
        <p:nvGraphicFramePr>
          <p:cNvPr id="6" name="Diagram 5">
            <a:extLst>
              <a:ext uri="{FF2B5EF4-FFF2-40B4-BE49-F238E27FC236}">
                <a16:creationId xmlns:a16="http://schemas.microsoft.com/office/drawing/2014/main" id="{BF4703DF-4179-4C45-A3F1-8E677F868F56}"/>
              </a:ext>
            </a:extLst>
          </p:cNvPr>
          <p:cNvGraphicFramePr/>
          <p:nvPr>
            <p:extLst>
              <p:ext uri="{D42A27DB-BD31-4B8C-83A1-F6EECF244321}">
                <p14:modId xmlns:p14="http://schemas.microsoft.com/office/powerpoint/2010/main" val="1675826920"/>
              </p:ext>
            </p:extLst>
          </p:nvPr>
        </p:nvGraphicFramePr>
        <p:xfrm>
          <a:off x="304800" y="1066800"/>
          <a:ext cx="8915399"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939E0AB9-3EAC-4817-B780-1E03EDE1E9E8}"/>
              </a:ext>
            </a:extLst>
          </p:cNvPr>
          <p:cNvSpPr txBox="1"/>
          <p:nvPr/>
        </p:nvSpPr>
        <p:spPr>
          <a:xfrm>
            <a:off x="838200" y="6019800"/>
            <a:ext cx="7927729" cy="400110"/>
          </a:xfrm>
          <a:prstGeom prst="rect">
            <a:avLst/>
          </a:prstGeom>
          <a:noFill/>
        </p:spPr>
        <p:txBody>
          <a:bodyPr wrap="square" rtlCol="0">
            <a:spAutoFit/>
          </a:bodyPr>
          <a:lstStyle/>
          <a:p>
            <a:r>
              <a:rPr lang="en-US" sz="1000" b="1" dirty="0"/>
              <a:t>Source</a:t>
            </a:r>
            <a:r>
              <a:rPr lang="en-US" sz="1000" dirty="0"/>
              <a:t>: UNPFA, “Impact of the COVID-19 Pandemic on Family Planning and Ending Gender-based Violence, Female Genital Mutilation and Child Marriage,” April 27, 2020. </a:t>
            </a:r>
          </a:p>
        </p:txBody>
      </p:sp>
    </p:spTree>
    <p:extLst>
      <p:ext uri="{BB962C8B-B14F-4D97-AF65-F5344CB8AC3E}">
        <p14:creationId xmlns:p14="http://schemas.microsoft.com/office/powerpoint/2010/main" val="2494081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21940" y="384968"/>
            <a:ext cx="7927729" cy="685800"/>
          </a:xfrm>
        </p:spPr>
        <p:txBody>
          <a:bodyPr/>
          <a:lstStyle/>
          <a:p>
            <a:r>
              <a:rPr lang="en-US" sz="2800" dirty="0"/>
              <a:t>COVID-19: ESTIMATIONS OF IMPACT</a:t>
            </a:r>
          </a:p>
        </p:txBody>
      </p:sp>
      <p:graphicFrame>
        <p:nvGraphicFramePr>
          <p:cNvPr id="2" name="Table 4">
            <a:extLst>
              <a:ext uri="{FF2B5EF4-FFF2-40B4-BE49-F238E27FC236}">
                <a16:creationId xmlns:a16="http://schemas.microsoft.com/office/drawing/2014/main" id="{27A3128F-1260-446A-8313-85F91C6ECDBA}"/>
              </a:ext>
            </a:extLst>
          </p:cNvPr>
          <p:cNvGraphicFramePr>
            <a:graphicFrameLocks noGrp="1"/>
          </p:cNvGraphicFramePr>
          <p:nvPr>
            <p:extLst>
              <p:ext uri="{D42A27DB-BD31-4B8C-83A1-F6EECF244321}">
                <p14:modId xmlns:p14="http://schemas.microsoft.com/office/powerpoint/2010/main" val="2291383365"/>
              </p:ext>
            </p:extLst>
          </p:nvPr>
        </p:nvGraphicFramePr>
        <p:xfrm>
          <a:off x="1031301" y="1389000"/>
          <a:ext cx="7307068" cy="4623596"/>
        </p:xfrm>
        <a:graphic>
          <a:graphicData uri="http://schemas.openxmlformats.org/drawingml/2006/table">
            <a:tbl>
              <a:tblPr firstRow="1" bandRow="1">
                <a:tableStyleId>{5C22544A-7EE6-4342-B048-85BDC9FD1C3A}</a:tableStyleId>
              </a:tblPr>
              <a:tblGrid>
                <a:gridCol w="3653534">
                  <a:extLst>
                    <a:ext uri="{9D8B030D-6E8A-4147-A177-3AD203B41FA5}">
                      <a16:colId xmlns:a16="http://schemas.microsoft.com/office/drawing/2014/main" val="530824624"/>
                    </a:ext>
                  </a:extLst>
                </a:gridCol>
                <a:gridCol w="3653534">
                  <a:extLst>
                    <a:ext uri="{9D8B030D-6E8A-4147-A177-3AD203B41FA5}">
                      <a16:colId xmlns:a16="http://schemas.microsoft.com/office/drawing/2014/main" val="3540713309"/>
                    </a:ext>
                  </a:extLst>
                </a:gridCol>
              </a:tblGrid>
              <a:tr h="415142">
                <a:tc>
                  <a:txBody>
                    <a:bodyPr/>
                    <a:lstStyle/>
                    <a:p>
                      <a:pPr algn="ctr"/>
                      <a:r>
                        <a:rPr lang="en-US" dirty="0"/>
                        <a:t>Scenario</a:t>
                      </a:r>
                    </a:p>
                  </a:txBody>
                  <a:tcPr>
                    <a:solidFill>
                      <a:schemeClr val="tx2">
                        <a:lumMod val="75000"/>
                      </a:schemeClr>
                    </a:solidFill>
                  </a:tcPr>
                </a:tc>
                <a:tc>
                  <a:txBody>
                    <a:bodyPr/>
                    <a:lstStyle/>
                    <a:p>
                      <a:pPr algn="ctr"/>
                      <a:r>
                        <a:rPr lang="en-US" dirty="0"/>
                        <a:t>Impact</a:t>
                      </a:r>
                    </a:p>
                  </a:txBody>
                  <a:tcPr>
                    <a:solidFill>
                      <a:schemeClr val="tx2">
                        <a:lumMod val="75000"/>
                      </a:schemeClr>
                    </a:solidFill>
                  </a:tcPr>
                </a:tc>
                <a:extLst>
                  <a:ext uri="{0D108BD9-81ED-4DB2-BD59-A6C34878D82A}">
                    <a16:rowId xmlns:a16="http://schemas.microsoft.com/office/drawing/2014/main" val="1722609043"/>
                  </a:ext>
                </a:extLst>
              </a:tr>
              <a:tr h="1480215">
                <a:tc>
                  <a:txBody>
                    <a:bodyPr/>
                    <a:lstStyle/>
                    <a:p>
                      <a:r>
                        <a:rPr lang="en-US" sz="1600" dirty="0"/>
                        <a:t>10% decline in use of short- and long-acting reversible contraceptives</a:t>
                      </a:r>
                    </a:p>
                  </a:txBody>
                  <a:tcPr/>
                </a:tc>
                <a:tc>
                  <a:txBody>
                    <a:bodyPr/>
                    <a:lstStyle/>
                    <a:p>
                      <a:pPr marL="0" indent="0">
                        <a:buFont typeface="Arial" panose="020B0604020202020204" pitchFamily="34" charset="0"/>
                        <a:buNone/>
                      </a:pPr>
                      <a:r>
                        <a:rPr lang="en-US" sz="1600" dirty="0"/>
                        <a:t>Additional…</a:t>
                      </a:r>
                    </a:p>
                    <a:p>
                      <a:pPr marL="285750" indent="-285750">
                        <a:spcBef>
                          <a:spcPts val="0"/>
                        </a:spcBef>
                        <a:spcAft>
                          <a:spcPts val="600"/>
                        </a:spcAft>
                        <a:buFont typeface="Arial" panose="020B0604020202020204" pitchFamily="34" charset="0"/>
                        <a:buChar char="•"/>
                      </a:pPr>
                      <a:r>
                        <a:rPr lang="en-US" sz="1600" dirty="0"/>
                        <a:t>48.5 million women with unmet need for modern contraceptives</a:t>
                      </a:r>
                    </a:p>
                    <a:p>
                      <a:pPr marL="285750" indent="-285750">
                        <a:spcBef>
                          <a:spcPts val="0"/>
                        </a:spcBef>
                        <a:spcAft>
                          <a:spcPts val="600"/>
                        </a:spcAft>
                        <a:buFont typeface="Arial" panose="020B0604020202020204" pitchFamily="34" charset="0"/>
                        <a:buChar char="•"/>
                      </a:pPr>
                      <a:r>
                        <a:rPr lang="en-US" sz="1600" dirty="0"/>
                        <a:t>15.4 million unintended pregnancies</a:t>
                      </a:r>
                    </a:p>
                  </a:txBody>
                  <a:tcPr/>
                </a:tc>
                <a:extLst>
                  <a:ext uri="{0D108BD9-81ED-4DB2-BD59-A6C34878D82A}">
                    <a16:rowId xmlns:a16="http://schemas.microsoft.com/office/drawing/2014/main" val="2770663227"/>
                  </a:ext>
                </a:extLst>
              </a:tr>
              <a:tr h="1712405">
                <a:tc>
                  <a:txBody>
                    <a:bodyPr/>
                    <a:lstStyle/>
                    <a:p>
                      <a:r>
                        <a:rPr lang="en-US" sz="1600" dirty="0"/>
                        <a:t>10% decline in service coverage of essential pregnancy-related and newborn care</a:t>
                      </a:r>
                    </a:p>
                  </a:txBody>
                  <a:tcPr/>
                </a:tc>
                <a:tc>
                  <a:txBody>
                    <a:bodyPr/>
                    <a:lstStyle/>
                    <a:p>
                      <a:pPr marL="0" indent="0">
                        <a:buFont typeface="Arial" panose="020B0604020202020204" pitchFamily="34" charset="0"/>
                        <a:buNone/>
                      </a:pPr>
                      <a:r>
                        <a:rPr lang="en-US" sz="1600" dirty="0"/>
                        <a:t>Additional…</a:t>
                      </a:r>
                    </a:p>
                    <a:p>
                      <a:pPr marL="285750" indent="-285750">
                        <a:spcBef>
                          <a:spcPts val="600"/>
                        </a:spcBef>
                        <a:buFont typeface="Arial" panose="020B0604020202020204" pitchFamily="34" charset="0"/>
                        <a:buChar char="•"/>
                      </a:pPr>
                      <a:r>
                        <a:rPr lang="en-US" sz="1600" dirty="0"/>
                        <a:t>1.7 million women and 2.6 million newborns suffering complications</a:t>
                      </a:r>
                    </a:p>
                    <a:p>
                      <a:pPr marL="285750" indent="-285750">
                        <a:spcBef>
                          <a:spcPts val="600"/>
                        </a:spcBef>
                        <a:buFont typeface="Arial" panose="020B0604020202020204" pitchFamily="34" charset="0"/>
                        <a:buChar char="•"/>
                      </a:pPr>
                      <a:r>
                        <a:rPr lang="en-US" sz="1600" dirty="0"/>
                        <a:t>28,000 maternal deaths</a:t>
                      </a:r>
                    </a:p>
                    <a:p>
                      <a:pPr marL="285750" indent="-285750">
                        <a:spcBef>
                          <a:spcPts val="600"/>
                        </a:spcBef>
                        <a:buFont typeface="Arial" panose="020B0604020202020204" pitchFamily="34" charset="0"/>
                        <a:buChar char="•"/>
                      </a:pPr>
                      <a:r>
                        <a:rPr lang="en-US" sz="1600" dirty="0"/>
                        <a:t>168,000 newborn deaths</a:t>
                      </a:r>
                    </a:p>
                  </a:txBody>
                  <a:tcPr/>
                </a:tc>
                <a:extLst>
                  <a:ext uri="{0D108BD9-81ED-4DB2-BD59-A6C34878D82A}">
                    <a16:rowId xmlns:a16="http://schemas.microsoft.com/office/drawing/2014/main" val="2504170332"/>
                  </a:ext>
                </a:extLst>
              </a:tr>
              <a:tr h="1015834">
                <a:tc>
                  <a:txBody>
                    <a:bodyPr/>
                    <a:lstStyle/>
                    <a:p>
                      <a:r>
                        <a:rPr lang="en-US" sz="1600" dirty="0"/>
                        <a:t>10% shift in abortions from safe to unsafe</a:t>
                      </a:r>
                    </a:p>
                  </a:txBody>
                  <a:tcPr/>
                </a:tc>
                <a:tc>
                  <a:txBody>
                    <a:bodyPr/>
                    <a:lstStyle/>
                    <a:p>
                      <a:pPr marL="0" indent="0">
                        <a:buFont typeface="Arial" panose="020B0604020202020204" pitchFamily="34" charset="0"/>
                        <a:buNone/>
                      </a:pPr>
                      <a:r>
                        <a:rPr lang="en-US" sz="1600" dirty="0"/>
                        <a:t>Additional</a:t>
                      </a:r>
                    </a:p>
                    <a:p>
                      <a:pPr marL="285750" indent="-285750">
                        <a:lnSpc>
                          <a:spcPct val="100000"/>
                        </a:lnSpc>
                        <a:spcBef>
                          <a:spcPts val="600"/>
                        </a:spcBef>
                        <a:buFont typeface="Arial" panose="020B0604020202020204" pitchFamily="34" charset="0"/>
                        <a:buChar char="•"/>
                      </a:pPr>
                      <a:r>
                        <a:rPr lang="en-US" sz="1600" dirty="0"/>
                        <a:t>3.3 million unsafe abortions</a:t>
                      </a:r>
                    </a:p>
                    <a:p>
                      <a:pPr marL="285750" indent="-285750">
                        <a:lnSpc>
                          <a:spcPct val="100000"/>
                        </a:lnSpc>
                        <a:spcBef>
                          <a:spcPts val="600"/>
                        </a:spcBef>
                        <a:buFont typeface="Arial" panose="020B0604020202020204" pitchFamily="34" charset="0"/>
                        <a:buChar char="•"/>
                      </a:pPr>
                      <a:r>
                        <a:rPr lang="en-US" sz="1600" dirty="0"/>
                        <a:t>1,000 maternal deaths</a:t>
                      </a:r>
                    </a:p>
                  </a:txBody>
                  <a:tcPr/>
                </a:tc>
                <a:extLst>
                  <a:ext uri="{0D108BD9-81ED-4DB2-BD59-A6C34878D82A}">
                    <a16:rowId xmlns:a16="http://schemas.microsoft.com/office/drawing/2014/main" val="3555556329"/>
                  </a:ext>
                </a:extLst>
              </a:tr>
            </a:tbl>
          </a:graphicData>
        </a:graphic>
      </p:graphicFrame>
      <p:sp>
        <p:nvSpPr>
          <p:cNvPr id="4" name="TextBox 3">
            <a:extLst>
              <a:ext uri="{FF2B5EF4-FFF2-40B4-BE49-F238E27FC236}">
                <a16:creationId xmlns:a16="http://schemas.microsoft.com/office/drawing/2014/main" id="{8DD6647B-25CE-40BC-A26E-3DAEC248997B}"/>
              </a:ext>
            </a:extLst>
          </p:cNvPr>
          <p:cNvSpPr txBox="1"/>
          <p:nvPr/>
        </p:nvSpPr>
        <p:spPr>
          <a:xfrm>
            <a:off x="911470" y="6100402"/>
            <a:ext cx="7546730" cy="369332"/>
          </a:xfrm>
          <a:prstGeom prst="rect">
            <a:avLst/>
          </a:prstGeom>
          <a:noFill/>
        </p:spPr>
        <p:txBody>
          <a:bodyPr wrap="square" rtlCol="0">
            <a:spAutoFit/>
          </a:bodyPr>
          <a:lstStyle/>
          <a:p>
            <a:r>
              <a:rPr lang="en-US" sz="900" b="1" dirty="0"/>
              <a:t>Source: </a:t>
            </a:r>
            <a:r>
              <a:rPr lang="en-US" sz="900" dirty="0"/>
              <a:t>Taylor Riley et al., “Estimates of the Potential Impact of the COVID-19 Pandemic on Sexual and Reproductive Health in Low- and Middle-Income Countries,” </a:t>
            </a:r>
            <a:r>
              <a:rPr lang="en-US" sz="900" i="1" dirty="0"/>
              <a:t>International Perspectives on Sexual and Reproductive Health </a:t>
            </a:r>
            <a:r>
              <a:rPr lang="en-US" sz="900" dirty="0"/>
              <a:t>46 (2020): 73-76. </a:t>
            </a:r>
          </a:p>
        </p:txBody>
      </p:sp>
      <p:sp>
        <p:nvSpPr>
          <p:cNvPr id="5" name="TextBox 4">
            <a:extLst>
              <a:ext uri="{FF2B5EF4-FFF2-40B4-BE49-F238E27FC236}">
                <a16:creationId xmlns:a16="http://schemas.microsoft.com/office/drawing/2014/main" id="{EC80A492-3578-4055-B6B5-925529021D76}"/>
              </a:ext>
            </a:extLst>
          </p:cNvPr>
          <p:cNvSpPr txBox="1"/>
          <p:nvPr/>
        </p:nvSpPr>
        <p:spPr>
          <a:xfrm>
            <a:off x="921940" y="866009"/>
            <a:ext cx="7851530" cy="461665"/>
          </a:xfrm>
          <a:prstGeom prst="rect">
            <a:avLst/>
          </a:prstGeom>
          <a:noFill/>
        </p:spPr>
        <p:txBody>
          <a:bodyPr wrap="square" rtlCol="0">
            <a:spAutoFit/>
          </a:bodyPr>
          <a:lstStyle/>
          <a:p>
            <a:r>
              <a:rPr lang="en-US" b="1" dirty="0">
                <a:solidFill>
                  <a:srgbClr val="FFC000"/>
                </a:solidFill>
              </a:rPr>
              <a:t>If the confinement period lasts a year… </a:t>
            </a:r>
          </a:p>
        </p:txBody>
      </p:sp>
    </p:spTree>
    <p:extLst>
      <p:ext uri="{BB962C8B-B14F-4D97-AF65-F5344CB8AC3E}">
        <p14:creationId xmlns:p14="http://schemas.microsoft.com/office/powerpoint/2010/main" val="4094029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927729" cy="685800"/>
          </a:xfrm>
        </p:spPr>
        <p:txBody>
          <a:bodyPr/>
          <a:lstStyle/>
          <a:p>
            <a:r>
              <a:rPr lang="en-US" sz="2800" dirty="0"/>
              <a:t>COVID-19: ESTIMATIONS OF IMPACT</a:t>
            </a:r>
          </a:p>
        </p:txBody>
      </p:sp>
      <p:sp>
        <p:nvSpPr>
          <p:cNvPr id="7" name="Text Placeholder 6">
            <a:extLst>
              <a:ext uri="{FF2B5EF4-FFF2-40B4-BE49-F238E27FC236}">
                <a16:creationId xmlns:a16="http://schemas.microsoft.com/office/drawing/2014/main" id="{8E818EF8-F4B0-4C65-AE08-E3972BAC6886}"/>
              </a:ext>
            </a:extLst>
          </p:cNvPr>
          <p:cNvSpPr>
            <a:spLocks noGrp="1"/>
          </p:cNvSpPr>
          <p:nvPr>
            <p:ph type="body" sz="quarter" idx="10"/>
          </p:nvPr>
        </p:nvSpPr>
        <p:spPr/>
        <p:txBody>
          <a:bodyPr/>
          <a:lstStyle/>
          <a:p>
            <a:r>
              <a:rPr lang="en-US" dirty="0">
                <a:solidFill>
                  <a:schemeClr val="tx1"/>
                </a:solidFill>
              </a:rPr>
              <a:t>Lives Saved Tool (</a:t>
            </a:r>
            <a:r>
              <a:rPr lang="en-US" dirty="0" err="1">
                <a:solidFill>
                  <a:schemeClr val="tx1"/>
                </a:solidFill>
              </a:rPr>
              <a:t>LiST</a:t>
            </a:r>
            <a:r>
              <a:rPr lang="en-US" dirty="0">
                <a:solidFill>
                  <a:schemeClr val="tx1"/>
                </a:solidFill>
              </a:rPr>
              <a:t>), </a:t>
            </a:r>
            <a:r>
              <a:rPr lang="en-US" sz="2000" dirty="0">
                <a:solidFill>
                  <a:schemeClr val="tx1"/>
                </a:solidFill>
              </a:rPr>
              <a:t>livessavedtool.org </a:t>
            </a:r>
          </a:p>
          <a:p>
            <a:pPr lvl="2"/>
            <a:r>
              <a:rPr lang="en-US" dirty="0">
                <a:solidFill>
                  <a:schemeClr val="tx1"/>
                </a:solidFill>
              </a:rPr>
              <a:t>Estimates an increase in maternal mortality of </a:t>
            </a:r>
            <a:r>
              <a:rPr lang="en-US" b="1" dirty="0">
                <a:solidFill>
                  <a:srgbClr val="FFC000"/>
                </a:solidFill>
              </a:rPr>
              <a:t>8.3% to 38.6% per month</a:t>
            </a:r>
            <a:endParaRPr lang="en-US" dirty="0"/>
          </a:p>
          <a:p>
            <a:pPr lvl="2"/>
            <a:r>
              <a:rPr lang="en-US" dirty="0">
                <a:solidFill>
                  <a:schemeClr val="tx1"/>
                </a:solidFill>
              </a:rPr>
              <a:t>More than 118 low- and middle-income countries </a:t>
            </a:r>
          </a:p>
          <a:p>
            <a:pPr lvl="2"/>
            <a:r>
              <a:rPr lang="en-US" dirty="0">
                <a:solidFill>
                  <a:schemeClr val="tx1"/>
                </a:solidFill>
              </a:rPr>
              <a:t>Only takes into account change in coverage of services, not change in quality</a:t>
            </a:r>
          </a:p>
          <a:p>
            <a:pPr marL="914400" lvl="2" indent="0">
              <a:buNone/>
            </a:pPr>
            <a:endParaRPr lang="en-US" dirty="0"/>
          </a:p>
        </p:txBody>
      </p:sp>
      <p:sp>
        <p:nvSpPr>
          <p:cNvPr id="2" name="TextBox 1">
            <a:extLst>
              <a:ext uri="{FF2B5EF4-FFF2-40B4-BE49-F238E27FC236}">
                <a16:creationId xmlns:a16="http://schemas.microsoft.com/office/drawing/2014/main" id="{319C6BF5-CE0E-4B5E-9D98-CC5BE5ED73FE}"/>
              </a:ext>
            </a:extLst>
          </p:cNvPr>
          <p:cNvSpPr txBox="1"/>
          <p:nvPr/>
        </p:nvSpPr>
        <p:spPr>
          <a:xfrm>
            <a:off x="1141534" y="5987534"/>
            <a:ext cx="7467600" cy="369332"/>
          </a:xfrm>
          <a:prstGeom prst="rect">
            <a:avLst/>
          </a:prstGeom>
          <a:noFill/>
        </p:spPr>
        <p:txBody>
          <a:bodyPr wrap="square" rtlCol="0">
            <a:spAutoFit/>
          </a:bodyPr>
          <a:lstStyle/>
          <a:p>
            <a:r>
              <a:rPr lang="en-US" sz="900" b="1" dirty="0"/>
              <a:t>Source: </a:t>
            </a:r>
            <a:r>
              <a:rPr lang="en-US" sz="900" dirty="0"/>
              <a:t>Cited in Stammer et al., Rapid Evidence Summary: Lessons for COVID-19: Impact of Prior Disease Outbreaks on Maternal, Newborn, and Child Health, Voluntary Family Planning, and Reproductive Health Services. </a:t>
            </a:r>
          </a:p>
        </p:txBody>
      </p:sp>
      <p:pic>
        <p:nvPicPr>
          <p:cNvPr id="5" name="Picture 4">
            <a:extLst>
              <a:ext uri="{FF2B5EF4-FFF2-40B4-BE49-F238E27FC236}">
                <a16:creationId xmlns:a16="http://schemas.microsoft.com/office/drawing/2014/main" id="{95F4825F-C2D6-4C7D-875B-C6A0AA119DE9}"/>
              </a:ext>
            </a:extLst>
          </p:cNvPr>
          <p:cNvPicPr>
            <a:picLocks noChangeAspect="1"/>
          </p:cNvPicPr>
          <p:nvPr/>
        </p:nvPicPr>
        <p:blipFill>
          <a:blip r:embed="rId3"/>
          <a:stretch>
            <a:fillRect/>
          </a:stretch>
        </p:blipFill>
        <p:spPr>
          <a:xfrm>
            <a:off x="640807" y="3865418"/>
            <a:ext cx="7859210" cy="1695839"/>
          </a:xfrm>
          <a:prstGeom prst="rect">
            <a:avLst/>
          </a:prstGeom>
        </p:spPr>
      </p:pic>
    </p:spTree>
    <p:extLst>
      <p:ext uri="{BB962C8B-B14F-4D97-AF65-F5344CB8AC3E}">
        <p14:creationId xmlns:p14="http://schemas.microsoft.com/office/powerpoint/2010/main" val="739224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COVID-19 CONTEXT</a:t>
            </a:r>
            <a:r>
              <a:rPr lang="en-US" sz="6000" spc="0" dirty="0"/>
              <a:t>: </a:t>
            </a:r>
            <a:endParaRPr lang="en-US" sz="3200" spc="0" dirty="0"/>
          </a:p>
        </p:txBody>
      </p:sp>
      <p:sp>
        <p:nvSpPr>
          <p:cNvPr id="8" name="Text Placeholder 7"/>
          <p:cNvSpPr>
            <a:spLocks noGrp="1"/>
          </p:cNvSpPr>
          <p:nvPr>
            <p:ph type="body" sz="quarter" idx="11"/>
          </p:nvPr>
        </p:nvSpPr>
        <p:spPr>
          <a:xfrm>
            <a:off x="1002729" y="3352800"/>
            <a:ext cx="7138543" cy="1295400"/>
          </a:xfrm>
        </p:spPr>
        <p:txBody>
          <a:bodyPr/>
          <a:lstStyle/>
          <a:p>
            <a:r>
              <a:rPr lang="en-US" sz="3200" spc="0" dirty="0"/>
              <a:t>Preliminary Reports of Impact</a:t>
            </a:r>
          </a:p>
          <a:p>
            <a:endParaRPr lang="en-US" sz="7200" spc="0" dirty="0"/>
          </a:p>
        </p:txBody>
      </p:sp>
    </p:spTree>
    <p:extLst>
      <p:ext uri="{BB962C8B-B14F-4D97-AF65-F5344CB8AC3E}">
        <p14:creationId xmlns:p14="http://schemas.microsoft.com/office/powerpoint/2010/main" val="1180575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851529" cy="685800"/>
          </a:xfrm>
        </p:spPr>
        <p:txBody>
          <a:bodyPr/>
          <a:lstStyle/>
          <a:p>
            <a:r>
              <a:rPr lang="en-US" sz="2400" dirty="0"/>
              <a:t>PRELIMINARY REPORTS OF COVID-19’s IMPACT</a:t>
            </a:r>
          </a:p>
        </p:txBody>
      </p:sp>
      <p:sp>
        <p:nvSpPr>
          <p:cNvPr id="4" name="Text Placeholder 3"/>
          <p:cNvSpPr>
            <a:spLocks noGrp="1"/>
          </p:cNvSpPr>
          <p:nvPr>
            <p:ph type="body" sz="quarter" idx="10"/>
          </p:nvPr>
        </p:nvSpPr>
        <p:spPr>
          <a:xfrm>
            <a:off x="4572000" y="609600"/>
            <a:ext cx="4190999" cy="533400"/>
          </a:xfrm>
        </p:spPr>
        <p:txBody>
          <a:bodyPr/>
          <a:lstStyle/>
          <a:p>
            <a:pPr marL="0" indent="0">
              <a:buNone/>
            </a:pPr>
            <a:endParaRPr lang="en-US" sz="2000" dirty="0"/>
          </a:p>
          <a:p>
            <a:pPr marL="457200" lvl="1" indent="0">
              <a:buNone/>
            </a:pPr>
            <a:endParaRPr lang="en-US" dirty="0"/>
          </a:p>
          <a:p>
            <a:pPr marL="457200" lvl="1" indent="0">
              <a:buNone/>
            </a:pPr>
            <a:endParaRPr lang="en-US" dirty="0"/>
          </a:p>
        </p:txBody>
      </p:sp>
      <p:graphicFrame>
        <p:nvGraphicFramePr>
          <p:cNvPr id="10" name="Diagram 9">
            <a:extLst>
              <a:ext uri="{FF2B5EF4-FFF2-40B4-BE49-F238E27FC236}">
                <a16:creationId xmlns:a16="http://schemas.microsoft.com/office/drawing/2014/main" id="{6E4DF0C7-ABC7-4530-B01C-4C85855536B1}"/>
              </a:ext>
            </a:extLst>
          </p:cNvPr>
          <p:cNvGraphicFramePr/>
          <p:nvPr>
            <p:extLst>
              <p:ext uri="{D42A27DB-BD31-4B8C-83A1-F6EECF244321}">
                <p14:modId xmlns:p14="http://schemas.microsoft.com/office/powerpoint/2010/main" val="1670217040"/>
              </p:ext>
            </p:extLst>
          </p:nvPr>
        </p:nvGraphicFramePr>
        <p:xfrm>
          <a:off x="-76200" y="1295400"/>
          <a:ext cx="9144000" cy="54107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481AB4AA-1C80-47B5-A0A9-50AAAC800FF3}"/>
              </a:ext>
            </a:extLst>
          </p:cNvPr>
          <p:cNvSpPr txBox="1"/>
          <p:nvPr/>
        </p:nvSpPr>
        <p:spPr>
          <a:xfrm>
            <a:off x="937064" y="5816769"/>
            <a:ext cx="7543800" cy="507831"/>
          </a:xfrm>
          <a:prstGeom prst="rect">
            <a:avLst/>
          </a:prstGeom>
          <a:noFill/>
        </p:spPr>
        <p:txBody>
          <a:bodyPr wrap="square" rtlCol="0">
            <a:spAutoFit/>
          </a:bodyPr>
          <a:lstStyle/>
          <a:p>
            <a:r>
              <a:rPr lang="en-US" sz="900" b="1" dirty="0"/>
              <a:t>Sources: </a:t>
            </a:r>
            <a:r>
              <a:rPr lang="en-US" sz="900" dirty="0"/>
              <a:t>IPPF, “COVID-19 Pandemic Cuts Access to Sexual and Reproductive Healthcare for Women Around the World,” April 9, 2020; ET </a:t>
            </a:r>
            <a:r>
              <a:rPr lang="en-US" sz="900" dirty="0" err="1"/>
              <a:t>HealthWorld</a:t>
            </a:r>
            <a:r>
              <a:rPr lang="en-US" sz="900" dirty="0"/>
              <a:t>, “COVID-19 Compromised Access to 1.85 Million Abortions: Study,” June 8, 2020; Rachel K. Jones, Laura Lindberg, and Elizabeth </a:t>
            </a:r>
            <a:r>
              <a:rPr lang="en-US" sz="900" dirty="0" err="1"/>
              <a:t>Witwe</a:t>
            </a:r>
            <a:r>
              <a:rPr lang="en-US" sz="900" dirty="0"/>
              <a:t>, “COVID-19 Abortion Bans and Their Implications for Public Health,” </a:t>
            </a:r>
            <a:r>
              <a:rPr lang="en-US" sz="900" i="1" dirty="0"/>
              <a:t>Perspectives on Sexual and Reproductive Health</a:t>
            </a:r>
            <a:r>
              <a:rPr lang="en-US" sz="900" dirty="0"/>
              <a:t> 52, no. 2 (2020). </a:t>
            </a:r>
          </a:p>
        </p:txBody>
      </p:sp>
    </p:spTree>
    <p:extLst>
      <p:ext uri="{BB962C8B-B14F-4D97-AF65-F5344CB8AC3E}">
        <p14:creationId xmlns:p14="http://schemas.microsoft.com/office/powerpoint/2010/main" val="3780604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851529" cy="685800"/>
          </a:xfrm>
        </p:spPr>
        <p:txBody>
          <a:bodyPr/>
          <a:lstStyle/>
          <a:p>
            <a:r>
              <a:rPr lang="en-US" sz="2400" dirty="0"/>
              <a:t>PRELIMINARY REPORTS OF COVID-19 IMPACT</a:t>
            </a:r>
          </a:p>
        </p:txBody>
      </p:sp>
      <p:sp>
        <p:nvSpPr>
          <p:cNvPr id="4" name="Text Placeholder 3"/>
          <p:cNvSpPr>
            <a:spLocks noGrp="1"/>
          </p:cNvSpPr>
          <p:nvPr>
            <p:ph type="body" sz="quarter" idx="10"/>
          </p:nvPr>
        </p:nvSpPr>
        <p:spPr>
          <a:xfrm>
            <a:off x="4572000" y="609600"/>
            <a:ext cx="4190999" cy="533400"/>
          </a:xfrm>
        </p:spPr>
        <p:txBody>
          <a:bodyPr/>
          <a:lstStyle/>
          <a:p>
            <a:pPr marL="0" indent="0">
              <a:buNone/>
            </a:pPr>
            <a:endParaRPr lang="en-US" sz="2000" dirty="0"/>
          </a:p>
          <a:p>
            <a:pPr marL="457200" lvl="1" indent="0">
              <a:buNone/>
            </a:pPr>
            <a:endParaRPr lang="en-US" dirty="0"/>
          </a:p>
          <a:p>
            <a:pPr marL="457200" lvl="1" indent="0">
              <a:buNone/>
            </a:pPr>
            <a:endParaRPr lang="en-US" dirty="0"/>
          </a:p>
        </p:txBody>
      </p:sp>
      <p:graphicFrame>
        <p:nvGraphicFramePr>
          <p:cNvPr id="10" name="Diagram 9">
            <a:extLst>
              <a:ext uri="{FF2B5EF4-FFF2-40B4-BE49-F238E27FC236}">
                <a16:creationId xmlns:a16="http://schemas.microsoft.com/office/drawing/2014/main" id="{6E4DF0C7-ABC7-4530-B01C-4C85855536B1}"/>
              </a:ext>
            </a:extLst>
          </p:cNvPr>
          <p:cNvGraphicFramePr/>
          <p:nvPr>
            <p:extLst>
              <p:ext uri="{D42A27DB-BD31-4B8C-83A1-F6EECF244321}">
                <p14:modId xmlns:p14="http://schemas.microsoft.com/office/powerpoint/2010/main" val="2181467014"/>
              </p:ext>
            </p:extLst>
          </p:nvPr>
        </p:nvGraphicFramePr>
        <p:xfrm>
          <a:off x="-76200" y="1295400"/>
          <a:ext cx="9144000" cy="54107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6F778125-BA43-44FA-83B6-99DB039C1AC7}"/>
              </a:ext>
            </a:extLst>
          </p:cNvPr>
          <p:cNvSpPr txBox="1"/>
          <p:nvPr/>
        </p:nvSpPr>
        <p:spPr>
          <a:xfrm>
            <a:off x="911470" y="6048345"/>
            <a:ext cx="7543800" cy="369332"/>
          </a:xfrm>
          <a:prstGeom prst="rect">
            <a:avLst/>
          </a:prstGeom>
          <a:noFill/>
        </p:spPr>
        <p:txBody>
          <a:bodyPr wrap="square" rtlCol="0">
            <a:spAutoFit/>
          </a:bodyPr>
          <a:lstStyle/>
          <a:p>
            <a:r>
              <a:rPr lang="en-US" sz="900" b="1" dirty="0"/>
              <a:t>Source: </a:t>
            </a:r>
            <a:r>
              <a:rPr lang="en-US" sz="900" dirty="0" err="1"/>
              <a:t>Equipop</a:t>
            </a:r>
            <a:r>
              <a:rPr lang="en-US" sz="900" dirty="0"/>
              <a:t>, </a:t>
            </a:r>
            <a:r>
              <a:rPr lang="en-US" sz="900" i="1" dirty="0"/>
              <a:t>Protecting Women’s Health and Rights During COVID-19: Experiences and Feminist Perspectives From West African Civil Society </a:t>
            </a:r>
            <a:r>
              <a:rPr lang="en-US" sz="900" dirty="0"/>
              <a:t>(2020).</a:t>
            </a:r>
          </a:p>
        </p:txBody>
      </p:sp>
    </p:spTree>
    <p:extLst>
      <p:ext uri="{BB962C8B-B14F-4D97-AF65-F5344CB8AC3E}">
        <p14:creationId xmlns:p14="http://schemas.microsoft.com/office/powerpoint/2010/main" val="175334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spc="0" dirty="0"/>
              <a:t>RISKS</a:t>
            </a:r>
          </a:p>
        </p:txBody>
      </p:sp>
    </p:spTree>
    <p:extLst>
      <p:ext uri="{BB962C8B-B14F-4D97-AF65-F5344CB8AC3E}">
        <p14:creationId xmlns:p14="http://schemas.microsoft.com/office/powerpoint/2010/main" val="3255483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010400" cy="685800"/>
          </a:xfrm>
        </p:spPr>
        <p:txBody>
          <a:bodyPr/>
          <a:lstStyle/>
          <a:p>
            <a:r>
              <a:rPr lang="en-US" sz="2800" dirty="0"/>
              <a:t>GENDER-SPECIFIC RISK FACTORS</a:t>
            </a:r>
          </a:p>
        </p:txBody>
      </p:sp>
      <p:sp>
        <p:nvSpPr>
          <p:cNvPr id="4" name="TextBox 3">
            <a:extLst>
              <a:ext uri="{FF2B5EF4-FFF2-40B4-BE49-F238E27FC236}">
                <a16:creationId xmlns:a16="http://schemas.microsoft.com/office/drawing/2014/main" id="{39F3AA42-E33D-40D9-95CE-BEF00A37E7AA}"/>
              </a:ext>
            </a:extLst>
          </p:cNvPr>
          <p:cNvSpPr txBox="1"/>
          <p:nvPr/>
        </p:nvSpPr>
        <p:spPr>
          <a:xfrm>
            <a:off x="1066800" y="6047601"/>
            <a:ext cx="7010400" cy="369332"/>
          </a:xfrm>
          <a:prstGeom prst="rect">
            <a:avLst/>
          </a:prstGeom>
          <a:noFill/>
        </p:spPr>
        <p:txBody>
          <a:bodyPr wrap="square" rtlCol="0">
            <a:spAutoFit/>
          </a:bodyPr>
          <a:lstStyle/>
          <a:p>
            <a:r>
              <a:rPr lang="en-US" sz="900" b="1" dirty="0"/>
              <a:t>Source: </a:t>
            </a:r>
            <a:r>
              <a:rPr lang="en-US" sz="900" dirty="0"/>
              <a:t>PAI, </a:t>
            </a:r>
            <a:r>
              <a:rPr lang="en-US" sz="900" i="1" dirty="0"/>
              <a:t>Mitigating COVID-19 Impacts on Sexual and Reproductive Health and Rights in Low- and Middle-Income Countries: A Civil Society Call to Action</a:t>
            </a:r>
            <a:r>
              <a:rPr lang="en-US" sz="900" dirty="0"/>
              <a:t> (2020). </a:t>
            </a:r>
          </a:p>
        </p:txBody>
      </p:sp>
      <p:pic>
        <p:nvPicPr>
          <p:cNvPr id="2" name="Picture 1">
            <a:extLst>
              <a:ext uri="{FF2B5EF4-FFF2-40B4-BE49-F238E27FC236}">
                <a16:creationId xmlns:a16="http://schemas.microsoft.com/office/drawing/2014/main" id="{83F797A9-D44E-4681-B89B-9891F856C1BA}"/>
              </a:ext>
            </a:extLst>
          </p:cNvPr>
          <p:cNvPicPr>
            <a:picLocks noChangeAspect="1"/>
          </p:cNvPicPr>
          <p:nvPr/>
        </p:nvPicPr>
        <p:blipFill>
          <a:blip r:embed="rId3"/>
          <a:stretch>
            <a:fillRect/>
          </a:stretch>
        </p:blipFill>
        <p:spPr>
          <a:xfrm>
            <a:off x="1066800" y="990600"/>
            <a:ext cx="7239000" cy="4921595"/>
          </a:xfrm>
          <a:prstGeom prst="rect">
            <a:avLst/>
          </a:prstGeom>
        </p:spPr>
      </p:pic>
    </p:spTree>
    <p:extLst>
      <p:ext uri="{BB962C8B-B14F-4D97-AF65-F5344CB8AC3E}">
        <p14:creationId xmlns:p14="http://schemas.microsoft.com/office/powerpoint/2010/main" val="3865767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666575" cy="685800"/>
          </a:xfrm>
        </p:spPr>
        <p:txBody>
          <a:bodyPr/>
          <a:lstStyle/>
          <a:p>
            <a:r>
              <a:rPr lang="en-US" sz="2800" dirty="0"/>
              <a:t>GENDER-SPECIFIC RISKS FOR WOMEN</a:t>
            </a:r>
          </a:p>
        </p:txBody>
      </p:sp>
      <p:sp>
        <p:nvSpPr>
          <p:cNvPr id="4" name="Text Placeholder 3"/>
          <p:cNvSpPr>
            <a:spLocks noGrp="1"/>
          </p:cNvSpPr>
          <p:nvPr>
            <p:ph type="body" sz="quarter" idx="10"/>
          </p:nvPr>
        </p:nvSpPr>
        <p:spPr>
          <a:xfrm>
            <a:off x="685801" y="1600200"/>
            <a:ext cx="3162300" cy="914400"/>
          </a:xfrm>
        </p:spPr>
        <p:txBody>
          <a:bodyPr/>
          <a:lstStyle/>
          <a:p>
            <a:pPr marL="0" indent="0">
              <a:buNone/>
            </a:pPr>
            <a:r>
              <a:rPr lang="en-US" sz="2000" dirty="0">
                <a:solidFill>
                  <a:schemeClr val="tx1"/>
                </a:solidFill>
              </a:rPr>
              <a:t>Increased sexual and gender-based violence</a:t>
            </a:r>
          </a:p>
        </p:txBody>
      </p:sp>
      <p:pic>
        <p:nvPicPr>
          <p:cNvPr id="1026" name="Picture 2" descr="Red Woman Clipart - 2yamaha.com">
            <a:extLst>
              <a:ext uri="{FF2B5EF4-FFF2-40B4-BE49-F238E27FC236}">
                <a16:creationId xmlns:a16="http://schemas.microsoft.com/office/drawing/2014/main" id="{09755065-5869-46EC-B584-CDD666E09B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8100" y="1847850"/>
            <a:ext cx="1447800" cy="3162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7597B7-8BCD-4E53-A2CF-CB2B1A50BF7B}"/>
              </a:ext>
            </a:extLst>
          </p:cNvPr>
          <p:cNvSpPr txBox="1"/>
          <p:nvPr/>
        </p:nvSpPr>
        <p:spPr>
          <a:xfrm>
            <a:off x="5715000" y="3705822"/>
            <a:ext cx="2762250" cy="707886"/>
          </a:xfrm>
          <a:prstGeom prst="rect">
            <a:avLst/>
          </a:prstGeom>
          <a:noFill/>
        </p:spPr>
        <p:txBody>
          <a:bodyPr wrap="square" rtlCol="0">
            <a:spAutoFit/>
          </a:bodyPr>
          <a:lstStyle/>
          <a:p>
            <a:pPr>
              <a:spcBef>
                <a:spcPct val="20000"/>
              </a:spcBef>
              <a:buClr>
                <a:srgbClr val="265E9E"/>
              </a:buClr>
              <a:buSzPct val="75000"/>
            </a:pPr>
            <a:r>
              <a:rPr lang="en-US" sz="2000" dirty="0">
                <a:latin typeface="+mn-lt"/>
                <a:ea typeface="+mn-ea"/>
                <a:cs typeface="+mn-cs"/>
              </a:rPr>
              <a:t>Unequal caregiving role</a:t>
            </a:r>
          </a:p>
        </p:txBody>
      </p:sp>
      <p:sp>
        <p:nvSpPr>
          <p:cNvPr id="9" name="TextBox 8">
            <a:extLst>
              <a:ext uri="{FF2B5EF4-FFF2-40B4-BE49-F238E27FC236}">
                <a16:creationId xmlns:a16="http://schemas.microsoft.com/office/drawing/2014/main" id="{F401F825-B442-4E90-8D34-31CC195A8108}"/>
              </a:ext>
            </a:extLst>
          </p:cNvPr>
          <p:cNvSpPr txBox="1"/>
          <p:nvPr/>
        </p:nvSpPr>
        <p:spPr>
          <a:xfrm>
            <a:off x="5149045" y="2124045"/>
            <a:ext cx="3429000" cy="707886"/>
          </a:xfrm>
          <a:prstGeom prst="rect">
            <a:avLst/>
          </a:prstGeom>
          <a:noFill/>
        </p:spPr>
        <p:txBody>
          <a:bodyPr wrap="square" rtlCol="0">
            <a:spAutoFit/>
          </a:bodyPr>
          <a:lstStyle/>
          <a:p>
            <a:pPr>
              <a:spcBef>
                <a:spcPct val="20000"/>
              </a:spcBef>
              <a:buClr>
                <a:srgbClr val="265E9E"/>
              </a:buClr>
              <a:buSzPct val="75000"/>
            </a:pPr>
            <a:r>
              <a:rPr lang="en-US" sz="2000" dirty="0">
                <a:latin typeface="+mn-lt"/>
                <a:ea typeface="+mn-ea"/>
                <a:cs typeface="+mn-cs"/>
              </a:rPr>
              <a:t>Limited </a:t>
            </a:r>
            <a:r>
              <a:rPr lang="en-US" sz="2000" dirty="0" err="1">
                <a:latin typeface="+mn-lt"/>
                <a:ea typeface="+mn-ea"/>
                <a:cs typeface="+mn-cs"/>
              </a:rPr>
              <a:t>decisionmaking</a:t>
            </a:r>
            <a:r>
              <a:rPr lang="en-US" sz="2000" dirty="0">
                <a:latin typeface="+mn-lt"/>
                <a:ea typeface="+mn-ea"/>
                <a:cs typeface="+mn-cs"/>
              </a:rPr>
              <a:t> power</a:t>
            </a:r>
          </a:p>
        </p:txBody>
      </p:sp>
      <p:sp>
        <p:nvSpPr>
          <p:cNvPr id="11" name="TextBox 10">
            <a:extLst>
              <a:ext uri="{FF2B5EF4-FFF2-40B4-BE49-F238E27FC236}">
                <a16:creationId xmlns:a16="http://schemas.microsoft.com/office/drawing/2014/main" id="{A49647DF-0DA4-4443-AF66-7026890E808F}"/>
              </a:ext>
            </a:extLst>
          </p:cNvPr>
          <p:cNvSpPr txBox="1"/>
          <p:nvPr/>
        </p:nvSpPr>
        <p:spPr>
          <a:xfrm>
            <a:off x="552451" y="2853093"/>
            <a:ext cx="3429000" cy="707886"/>
          </a:xfrm>
          <a:prstGeom prst="rect">
            <a:avLst/>
          </a:prstGeom>
          <a:noFill/>
        </p:spPr>
        <p:txBody>
          <a:bodyPr wrap="square" rtlCol="0">
            <a:spAutoFit/>
          </a:bodyPr>
          <a:lstStyle/>
          <a:p>
            <a:pPr>
              <a:spcBef>
                <a:spcPct val="20000"/>
              </a:spcBef>
              <a:buClr>
                <a:srgbClr val="265E9E"/>
              </a:buClr>
              <a:buSzPct val="75000"/>
            </a:pPr>
            <a:r>
              <a:rPr lang="en-US" sz="2000" dirty="0">
                <a:latin typeface="+mn-lt"/>
                <a:ea typeface="+mn-ea"/>
                <a:cs typeface="+mn-cs"/>
              </a:rPr>
              <a:t>Increased risk of maternal mortality and morbidity</a:t>
            </a:r>
          </a:p>
        </p:txBody>
      </p:sp>
      <p:sp>
        <p:nvSpPr>
          <p:cNvPr id="2" name="TextBox 1">
            <a:extLst>
              <a:ext uri="{FF2B5EF4-FFF2-40B4-BE49-F238E27FC236}">
                <a16:creationId xmlns:a16="http://schemas.microsoft.com/office/drawing/2014/main" id="{FFFEA5EB-7042-459E-BAA8-0B29A2F6DAC0}"/>
              </a:ext>
            </a:extLst>
          </p:cNvPr>
          <p:cNvSpPr txBox="1"/>
          <p:nvPr/>
        </p:nvSpPr>
        <p:spPr>
          <a:xfrm>
            <a:off x="1066800" y="6047601"/>
            <a:ext cx="7010400" cy="553998"/>
          </a:xfrm>
          <a:prstGeom prst="rect">
            <a:avLst/>
          </a:prstGeom>
          <a:noFill/>
        </p:spPr>
        <p:txBody>
          <a:bodyPr wrap="square" rtlCol="0">
            <a:spAutoFit/>
          </a:bodyPr>
          <a:lstStyle/>
          <a:p>
            <a:r>
              <a:rPr lang="en-US" sz="1000" b="1" dirty="0"/>
              <a:t>Source: </a:t>
            </a:r>
            <a:r>
              <a:rPr lang="en-US" sz="1000" dirty="0"/>
              <a:t>PAI, </a:t>
            </a:r>
            <a:r>
              <a:rPr lang="en-US" sz="1000" i="1" dirty="0"/>
              <a:t>Mitigating COVID-19 Impacts on Sexual and Reproductive Health and Rights in Low- and Middle-Income Countries</a:t>
            </a:r>
            <a:r>
              <a:rPr lang="en-US" sz="1000" dirty="0"/>
              <a:t>. </a:t>
            </a:r>
          </a:p>
          <a:p>
            <a:endParaRPr lang="en-US" sz="1000" dirty="0"/>
          </a:p>
        </p:txBody>
      </p:sp>
    </p:spTree>
    <p:extLst>
      <p:ext uri="{BB962C8B-B14F-4D97-AF65-F5344CB8AC3E}">
        <p14:creationId xmlns:p14="http://schemas.microsoft.com/office/powerpoint/2010/main" val="243793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8003930" cy="685800"/>
          </a:xfrm>
        </p:spPr>
        <p:txBody>
          <a:bodyPr/>
          <a:lstStyle/>
          <a:p>
            <a:r>
              <a:rPr lang="en-US" sz="2800" dirty="0"/>
              <a:t>GENDER-SPECIFIC RISKS TO SOCIETY</a:t>
            </a:r>
          </a:p>
        </p:txBody>
      </p:sp>
      <p:sp>
        <p:nvSpPr>
          <p:cNvPr id="4" name="Text Placeholder 3"/>
          <p:cNvSpPr>
            <a:spLocks noGrp="1"/>
          </p:cNvSpPr>
          <p:nvPr>
            <p:ph type="body" sz="quarter" idx="10"/>
          </p:nvPr>
        </p:nvSpPr>
        <p:spPr>
          <a:xfrm>
            <a:off x="5562600" y="5257799"/>
            <a:ext cx="3203575" cy="762000"/>
          </a:xfrm>
        </p:spPr>
        <p:txBody>
          <a:bodyPr/>
          <a:lstStyle/>
          <a:p>
            <a:pPr marL="0" indent="0">
              <a:buNone/>
            </a:pPr>
            <a:r>
              <a:rPr lang="en-US" sz="2000" dirty="0">
                <a:solidFill>
                  <a:schemeClr val="tx1"/>
                </a:solidFill>
              </a:rPr>
              <a:t>Limited educational services</a:t>
            </a:r>
          </a:p>
        </p:txBody>
      </p:sp>
      <p:pic>
        <p:nvPicPr>
          <p:cNvPr id="2052" name="Picture 4" descr="Community Stock Vector Illustration And Royalty Free Community Clipart">
            <a:extLst>
              <a:ext uri="{FF2B5EF4-FFF2-40B4-BE49-F238E27FC236}">
                <a16:creationId xmlns:a16="http://schemas.microsoft.com/office/drawing/2014/main" id="{2F8ABFD1-C348-4FD1-9331-4D373DB8F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976437"/>
            <a:ext cx="2905125" cy="2905125"/>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a:extLst>
              <a:ext uri="{FF2B5EF4-FFF2-40B4-BE49-F238E27FC236}">
                <a16:creationId xmlns:a16="http://schemas.microsoft.com/office/drawing/2014/main" id="{F3B7D16D-4911-4A78-9D96-DD1DA506FF8C}"/>
              </a:ext>
            </a:extLst>
          </p:cNvPr>
          <p:cNvSpPr txBox="1">
            <a:spLocks/>
          </p:cNvSpPr>
          <p:nvPr/>
        </p:nvSpPr>
        <p:spPr bwMode="auto">
          <a:xfrm>
            <a:off x="381001" y="2286000"/>
            <a:ext cx="22098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Font typeface="Wingdings" pitchFamily="2" charset="2"/>
              <a:buNone/>
            </a:pPr>
            <a:r>
              <a:rPr lang="en-US" sz="2000" kern="0" dirty="0">
                <a:solidFill>
                  <a:schemeClr val="tx1"/>
                </a:solidFill>
              </a:rPr>
              <a:t>Unequal socioeconomic status</a:t>
            </a:r>
          </a:p>
        </p:txBody>
      </p:sp>
      <p:sp>
        <p:nvSpPr>
          <p:cNvPr id="7" name="Text Placeholder 3">
            <a:extLst>
              <a:ext uri="{FF2B5EF4-FFF2-40B4-BE49-F238E27FC236}">
                <a16:creationId xmlns:a16="http://schemas.microsoft.com/office/drawing/2014/main" id="{935E639C-93E8-4884-8BA3-5D1485B941E7}"/>
              </a:ext>
            </a:extLst>
          </p:cNvPr>
          <p:cNvSpPr txBox="1">
            <a:spLocks/>
          </p:cNvSpPr>
          <p:nvPr/>
        </p:nvSpPr>
        <p:spPr bwMode="auto">
          <a:xfrm>
            <a:off x="6324601" y="3124200"/>
            <a:ext cx="26670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Font typeface="Wingdings" pitchFamily="2" charset="2"/>
              <a:buNone/>
            </a:pPr>
            <a:r>
              <a:rPr lang="en-US" sz="2000" kern="0" dirty="0">
                <a:solidFill>
                  <a:schemeClr val="tx1"/>
                </a:solidFill>
              </a:rPr>
              <a:t>Unequal health workforce</a:t>
            </a:r>
          </a:p>
        </p:txBody>
      </p:sp>
      <p:sp>
        <p:nvSpPr>
          <p:cNvPr id="8" name="Text Placeholder 3">
            <a:extLst>
              <a:ext uri="{FF2B5EF4-FFF2-40B4-BE49-F238E27FC236}">
                <a16:creationId xmlns:a16="http://schemas.microsoft.com/office/drawing/2014/main" id="{267448EA-848E-4F0F-871E-21B3F9D1C937}"/>
              </a:ext>
            </a:extLst>
          </p:cNvPr>
          <p:cNvSpPr txBox="1">
            <a:spLocks/>
          </p:cNvSpPr>
          <p:nvPr/>
        </p:nvSpPr>
        <p:spPr bwMode="auto">
          <a:xfrm>
            <a:off x="761999" y="5181600"/>
            <a:ext cx="2905125"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Font typeface="Wingdings" pitchFamily="2" charset="2"/>
              <a:buNone/>
            </a:pPr>
            <a:r>
              <a:rPr lang="en-US" sz="2000" kern="0" dirty="0">
                <a:solidFill>
                  <a:schemeClr val="tx1"/>
                </a:solidFill>
              </a:rPr>
              <a:t>Differential economic impacts</a:t>
            </a:r>
          </a:p>
        </p:txBody>
      </p:sp>
      <p:sp>
        <p:nvSpPr>
          <p:cNvPr id="11" name="Text Placeholder 3">
            <a:extLst>
              <a:ext uri="{FF2B5EF4-FFF2-40B4-BE49-F238E27FC236}">
                <a16:creationId xmlns:a16="http://schemas.microsoft.com/office/drawing/2014/main" id="{7A9E06D7-AE8A-4DC3-92AE-691667719094}"/>
              </a:ext>
            </a:extLst>
          </p:cNvPr>
          <p:cNvSpPr txBox="1">
            <a:spLocks/>
          </p:cNvSpPr>
          <p:nvPr/>
        </p:nvSpPr>
        <p:spPr bwMode="auto">
          <a:xfrm>
            <a:off x="5943600" y="1066800"/>
            <a:ext cx="2667000" cy="76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Font typeface="Wingdings" pitchFamily="2" charset="2"/>
              <a:buNone/>
            </a:pPr>
            <a:r>
              <a:rPr lang="en-US" sz="2000" kern="0" dirty="0">
                <a:solidFill>
                  <a:schemeClr val="tx1"/>
                </a:solidFill>
              </a:rPr>
              <a:t>Increased fear of health services</a:t>
            </a:r>
          </a:p>
        </p:txBody>
      </p:sp>
      <p:sp>
        <p:nvSpPr>
          <p:cNvPr id="5" name="TextBox 4">
            <a:extLst>
              <a:ext uri="{FF2B5EF4-FFF2-40B4-BE49-F238E27FC236}">
                <a16:creationId xmlns:a16="http://schemas.microsoft.com/office/drawing/2014/main" id="{20205C5A-C516-4CD5-BA2E-07F69B323999}"/>
              </a:ext>
            </a:extLst>
          </p:cNvPr>
          <p:cNvSpPr txBox="1"/>
          <p:nvPr/>
        </p:nvSpPr>
        <p:spPr>
          <a:xfrm>
            <a:off x="1066800" y="6047601"/>
            <a:ext cx="7010400" cy="553998"/>
          </a:xfrm>
          <a:prstGeom prst="rect">
            <a:avLst/>
          </a:prstGeom>
          <a:noFill/>
        </p:spPr>
        <p:txBody>
          <a:bodyPr wrap="square" rtlCol="0">
            <a:spAutoFit/>
          </a:bodyPr>
          <a:lstStyle/>
          <a:p>
            <a:r>
              <a:rPr lang="en-US" sz="1000" b="1" dirty="0"/>
              <a:t>Source: </a:t>
            </a:r>
            <a:r>
              <a:rPr lang="en-US" sz="1000" dirty="0"/>
              <a:t>PAI, </a:t>
            </a:r>
            <a:r>
              <a:rPr lang="en-US" sz="1000" i="1" dirty="0"/>
              <a:t>Mitigating COVID-19 Impacts on Sexual and Reproductive Health and Rights in Low- and Middle-Income Countries</a:t>
            </a:r>
            <a:r>
              <a:rPr lang="en-US" sz="1000" dirty="0"/>
              <a:t>. </a:t>
            </a:r>
          </a:p>
          <a:p>
            <a:endParaRPr lang="en-US" sz="1000" dirty="0"/>
          </a:p>
        </p:txBody>
      </p:sp>
    </p:spTree>
    <p:extLst>
      <p:ext uri="{BB962C8B-B14F-4D97-AF65-F5344CB8AC3E}">
        <p14:creationId xmlns:p14="http://schemas.microsoft.com/office/powerpoint/2010/main" val="64719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P spid="7" grpId="0"/>
      <p:bldP spid="8"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6632330" cy="685800"/>
          </a:xfrm>
        </p:spPr>
        <p:txBody>
          <a:bodyPr/>
          <a:lstStyle/>
          <a:p>
            <a:r>
              <a:rPr lang="en-US" sz="2800" dirty="0"/>
              <a:t>RISKS: STRUCTURAL LEVEL</a:t>
            </a:r>
          </a:p>
        </p:txBody>
      </p:sp>
      <p:pic>
        <p:nvPicPr>
          <p:cNvPr id="3076" name="Picture 4" descr="Hospital and Planting Clipart Free PNG Image｜Illustoon">
            <a:extLst>
              <a:ext uri="{FF2B5EF4-FFF2-40B4-BE49-F238E27FC236}">
                <a16:creationId xmlns:a16="http://schemas.microsoft.com/office/drawing/2014/main" id="{070F0A7B-EE86-480C-B4F7-2FF0E2FAFC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666" b="13333"/>
          <a:stretch/>
        </p:blipFill>
        <p:spPr bwMode="auto">
          <a:xfrm>
            <a:off x="2667000" y="1905000"/>
            <a:ext cx="4027714" cy="281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B461973-AE3D-49E0-810E-8BA61D35B6BF}"/>
              </a:ext>
            </a:extLst>
          </p:cNvPr>
          <p:cNvSpPr txBox="1"/>
          <p:nvPr/>
        </p:nvSpPr>
        <p:spPr>
          <a:xfrm>
            <a:off x="637245" y="1371600"/>
            <a:ext cx="2182155" cy="1631216"/>
          </a:xfrm>
          <a:prstGeom prst="rect">
            <a:avLst/>
          </a:prstGeom>
          <a:noFill/>
        </p:spPr>
        <p:txBody>
          <a:bodyPr wrap="square" rtlCol="0">
            <a:spAutoFit/>
          </a:bodyPr>
          <a:lstStyle/>
          <a:p>
            <a:r>
              <a:rPr lang="en-US" sz="2000" dirty="0" err="1"/>
              <a:t>Deprioritization</a:t>
            </a:r>
            <a:r>
              <a:rPr lang="en-US" sz="2000" dirty="0"/>
              <a:t> of sexual and reproductive health and rights (SRHR)</a:t>
            </a:r>
          </a:p>
        </p:txBody>
      </p:sp>
      <p:sp>
        <p:nvSpPr>
          <p:cNvPr id="5" name="TextBox 4">
            <a:extLst>
              <a:ext uri="{FF2B5EF4-FFF2-40B4-BE49-F238E27FC236}">
                <a16:creationId xmlns:a16="http://schemas.microsoft.com/office/drawing/2014/main" id="{B23EE9A0-C94F-4ADE-984B-B3C7F7B592FE}"/>
              </a:ext>
            </a:extLst>
          </p:cNvPr>
          <p:cNvSpPr txBox="1"/>
          <p:nvPr/>
        </p:nvSpPr>
        <p:spPr>
          <a:xfrm>
            <a:off x="6694714" y="2971800"/>
            <a:ext cx="2362200" cy="707886"/>
          </a:xfrm>
          <a:prstGeom prst="rect">
            <a:avLst/>
          </a:prstGeom>
          <a:noFill/>
        </p:spPr>
        <p:txBody>
          <a:bodyPr wrap="square" rtlCol="0">
            <a:spAutoFit/>
          </a:bodyPr>
          <a:lstStyle/>
          <a:p>
            <a:r>
              <a:rPr lang="en-US" sz="2000" dirty="0"/>
              <a:t>Crackdowns on human rights</a:t>
            </a:r>
          </a:p>
        </p:txBody>
      </p:sp>
      <p:sp>
        <p:nvSpPr>
          <p:cNvPr id="6" name="TextBox 5">
            <a:extLst>
              <a:ext uri="{FF2B5EF4-FFF2-40B4-BE49-F238E27FC236}">
                <a16:creationId xmlns:a16="http://schemas.microsoft.com/office/drawing/2014/main" id="{CAD3E518-479C-4F3C-A935-BA108B12C465}"/>
              </a:ext>
            </a:extLst>
          </p:cNvPr>
          <p:cNvSpPr txBox="1"/>
          <p:nvPr/>
        </p:nvSpPr>
        <p:spPr>
          <a:xfrm>
            <a:off x="1104900" y="4731603"/>
            <a:ext cx="3429000" cy="707886"/>
          </a:xfrm>
          <a:prstGeom prst="rect">
            <a:avLst/>
          </a:prstGeom>
          <a:noFill/>
        </p:spPr>
        <p:txBody>
          <a:bodyPr wrap="square" rtlCol="0">
            <a:spAutoFit/>
          </a:bodyPr>
          <a:lstStyle/>
          <a:p>
            <a:r>
              <a:rPr lang="en-US" sz="2000" dirty="0"/>
              <a:t>Disruption of health supply chain</a:t>
            </a:r>
          </a:p>
        </p:txBody>
      </p:sp>
      <p:sp>
        <p:nvSpPr>
          <p:cNvPr id="7" name="TextBox 6">
            <a:extLst>
              <a:ext uri="{FF2B5EF4-FFF2-40B4-BE49-F238E27FC236}">
                <a16:creationId xmlns:a16="http://schemas.microsoft.com/office/drawing/2014/main" id="{A22A1C07-15E9-4FDA-9ADF-4352273DDDD2}"/>
              </a:ext>
            </a:extLst>
          </p:cNvPr>
          <p:cNvSpPr txBox="1"/>
          <p:nvPr/>
        </p:nvSpPr>
        <p:spPr>
          <a:xfrm>
            <a:off x="1066800" y="6047601"/>
            <a:ext cx="7010400" cy="553998"/>
          </a:xfrm>
          <a:prstGeom prst="rect">
            <a:avLst/>
          </a:prstGeom>
          <a:noFill/>
        </p:spPr>
        <p:txBody>
          <a:bodyPr wrap="square" rtlCol="0">
            <a:spAutoFit/>
          </a:bodyPr>
          <a:lstStyle/>
          <a:p>
            <a:r>
              <a:rPr lang="en-US" sz="1000" b="1" dirty="0"/>
              <a:t>Source: </a:t>
            </a:r>
            <a:r>
              <a:rPr lang="en-US" sz="1000" dirty="0"/>
              <a:t>PAI, </a:t>
            </a:r>
            <a:r>
              <a:rPr lang="en-US" sz="1000" i="1" dirty="0"/>
              <a:t>Mitigating COVID-19 Impacts on Sexual and Reproductive Health and Rights in Low- and Middle-Income Countries</a:t>
            </a:r>
            <a:r>
              <a:rPr lang="en-US" sz="1000" dirty="0"/>
              <a:t>. </a:t>
            </a:r>
          </a:p>
          <a:p>
            <a:endParaRPr lang="en-US" sz="1000" dirty="0"/>
          </a:p>
        </p:txBody>
      </p:sp>
    </p:spTree>
    <p:extLst>
      <p:ext uri="{BB962C8B-B14F-4D97-AF65-F5344CB8AC3E}">
        <p14:creationId xmlns:p14="http://schemas.microsoft.com/office/powerpoint/2010/main" val="3010131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spc="0" dirty="0"/>
              <a:t>IMPLICATIONS</a:t>
            </a:r>
          </a:p>
        </p:txBody>
      </p:sp>
    </p:spTree>
    <p:extLst>
      <p:ext uri="{BB962C8B-B14F-4D97-AF65-F5344CB8AC3E}">
        <p14:creationId xmlns:p14="http://schemas.microsoft.com/office/powerpoint/2010/main" val="3753779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indoor, table, cake&#10;&#10;Description automatically generated">
            <a:extLst>
              <a:ext uri="{FF2B5EF4-FFF2-40B4-BE49-F238E27FC236}">
                <a16:creationId xmlns:a16="http://schemas.microsoft.com/office/drawing/2014/main" id="{DBB1830A-F68A-4175-8598-FA8C1F78C374}"/>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r="20000"/>
          <a:stretch/>
        </p:blipFill>
        <p:spPr>
          <a:xfrm>
            <a:off x="304800" y="1676400"/>
            <a:ext cx="4571999" cy="3810743"/>
          </a:xfrm>
          <a:prstGeom prst="rect">
            <a:avLst/>
          </a:prstGeom>
        </p:spPr>
      </p:pic>
      <p:sp>
        <p:nvSpPr>
          <p:cNvPr id="3" name="Title 2"/>
          <p:cNvSpPr>
            <a:spLocks noGrp="1"/>
          </p:cNvSpPr>
          <p:nvPr>
            <p:ph type="title"/>
          </p:nvPr>
        </p:nvSpPr>
        <p:spPr>
          <a:xfrm>
            <a:off x="911470" y="533400"/>
            <a:ext cx="7622930" cy="685800"/>
          </a:xfrm>
        </p:spPr>
        <p:txBody>
          <a:bodyPr/>
          <a:lstStyle/>
          <a:p>
            <a:r>
              <a:rPr lang="en-US" sz="2800" dirty="0"/>
              <a:t>IMPLICATIONS FOR SEXUAL AND REPRODUCTIVE HEALTH AND RIGHTS</a:t>
            </a:r>
          </a:p>
        </p:txBody>
      </p:sp>
      <p:sp>
        <p:nvSpPr>
          <p:cNvPr id="4" name="Text Placeholder 3"/>
          <p:cNvSpPr>
            <a:spLocks noGrp="1"/>
          </p:cNvSpPr>
          <p:nvPr>
            <p:ph type="body" sz="quarter" idx="10"/>
          </p:nvPr>
        </p:nvSpPr>
        <p:spPr>
          <a:xfrm>
            <a:off x="4889499" y="1676400"/>
            <a:ext cx="4114800" cy="4648200"/>
          </a:xfrm>
          <a:gradFill>
            <a:gsLst>
              <a:gs pos="1000">
                <a:schemeClr val="accent1">
                  <a:lumMod val="5000"/>
                  <a:lumOff val="95000"/>
                  <a:alpha val="43000"/>
                </a:schemeClr>
              </a:gs>
              <a:gs pos="0">
                <a:schemeClr val="accent1">
                  <a:lumMod val="45000"/>
                  <a:lumOff val="55000"/>
                </a:schemeClr>
              </a:gs>
              <a:gs pos="100000">
                <a:schemeClr val="accent1">
                  <a:lumMod val="30000"/>
                  <a:lumOff val="70000"/>
                  <a:alpha val="44000"/>
                </a:schemeClr>
              </a:gs>
            </a:gsLst>
            <a:lin ang="5400000" scaled="1"/>
          </a:gradFill>
        </p:spPr>
        <p:txBody>
          <a:bodyPr wrap="square"/>
          <a:lstStyle/>
          <a:p>
            <a:pPr marL="457200" lvl="1" indent="0">
              <a:buNone/>
            </a:pPr>
            <a:r>
              <a:rPr lang="en-US" b="1" dirty="0">
                <a:solidFill>
                  <a:schemeClr val="tx1"/>
                </a:solidFill>
              </a:rPr>
              <a:t>What We Know</a:t>
            </a:r>
            <a:endParaRPr lang="en-US" dirty="0">
              <a:solidFill>
                <a:schemeClr val="tx1"/>
              </a:solidFill>
            </a:endParaRPr>
          </a:p>
          <a:p>
            <a:pPr lvl="1"/>
            <a:r>
              <a:rPr lang="en-US" sz="2000" dirty="0">
                <a:solidFill>
                  <a:schemeClr val="tx1"/>
                </a:solidFill>
              </a:rPr>
              <a:t>Health and humanitarian crises converge with existing inequalities to disproportionately affect the health, well-being, and stability of women and girls.</a:t>
            </a:r>
          </a:p>
          <a:p>
            <a:pPr lvl="1"/>
            <a:r>
              <a:rPr lang="en-US" sz="2000" dirty="0">
                <a:solidFill>
                  <a:schemeClr val="tx1"/>
                </a:solidFill>
              </a:rPr>
              <a:t>Access to SRHR is both essential and often limited during times of crises.</a:t>
            </a:r>
          </a:p>
          <a:p>
            <a:pPr lvl="1"/>
            <a:r>
              <a:rPr lang="en-US" sz="2000" dirty="0">
                <a:solidFill>
                  <a:schemeClr val="tx1"/>
                </a:solidFill>
              </a:rPr>
              <a:t>Effects can be long lasting.</a:t>
            </a: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2028619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533400"/>
            <a:ext cx="7772400" cy="685800"/>
          </a:xfrm>
        </p:spPr>
        <p:txBody>
          <a:bodyPr/>
          <a:lstStyle/>
          <a:p>
            <a:r>
              <a:rPr lang="en-US" sz="2800" dirty="0"/>
              <a:t>PRIORITIES FOR SAFE ABORTION</a:t>
            </a:r>
          </a:p>
        </p:txBody>
      </p:sp>
      <p:sp>
        <p:nvSpPr>
          <p:cNvPr id="4" name="Text Placeholder 3"/>
          <p:cNvSpPr>
            <a:spLocks noGrp="1"/>
          </p:cNvSpPr>
          <p:nvPr>
            <p:ph type="body" sz="quarter" idx="10"/>
          </p:nvPr>
        </p:nvSpPr>
        <p:spPr>
          <a:xfrm>
            <a:off x="363415" y="1752600"/>
            <a:ext cx="8153400" cy="5030183"/>
          </a:xfrm>
          <a:solidFill>
            <a:schemeClr val="accent1">
              <a:alpha val="53000"/>
            </a:schemeClr>
          </a:solidFill>
        </p:spPr>
        <p:txBody>
          <a:bodyPr/>
          <a:lstStyle/>
          <a:p>
            <a:pPr marL="457200" lvl="1" indent="0">
              <a:buNone/>
            </a:pPr>
            <a:r>
              <a:rPr lang="en-US" b="1" dirty="0">
                <a:solidFill>
                  <a:schemeClr val="tx1"/>
                </a:solidFill>
              </a:rPr>
              <a:t>For Policy/Advocacy:</a:t>
            </a:r>
          </a:p>
          <a:p>
            <a:pPr lvl="1"/>
            <a:r>
              <a:rPr lang="en-US" dirty="0">
                <a:solidFill>
                  <a:schemeClr val="tx1"/>
                </a:solidFill>
              </a:rPr>
              <a:t>Ensure safe abortion access through identifying it as essential care</a:t>
            </a:r>
          </a:p>
          <a:p>
            <a:pPr lvl="1"/>
            <a:endParaRPr lang="en-US" dirty="0">
              <a:solidFill>
                <a:schemeClr val="tx1"/>
              </a:solidFill>
            </a:endParaRPr>
          </a:p>
          <a:p>
            <a:pPr lvl="1"/>
            <a:r>
              <a:rPr lang="en-US" dirty="0">
                <a:solidFill>
                  <a:schemeClr val="tx1"/>
                </a:solidFill>
              </a:rPr>
              <a:t>Maintain financial resources </a:t>
            </a:r>
          </a:p>
          <a:p>
            <a:pPr lvl="1"/>
            <a:endParaRPr lang="en-US" dirty="0">
              <a:solidFill>
                <a:schemeClr val="tx1"/>
              </a:solidFill>
            </a:endParaRPr>
          </a:p>
          <a:p>
            <a:pPr lvl="1"/>
            <a:r>
              <a:rPr lang="en-US" dirty="0">
                <a:solidFill>
                  <a:schemeClr val="tx1"/>
                </a:solidFill>
              </a:rPr>
              <a:t>Maintain access to care under all legal indications</a:t>
            </a:r>
          </a:p>
          <a:p>
            <a:pPr lvl="1"/>
            <a:endParaRPr lang="en-US" dirty="0">
              <a:solidFill>
                <a:schemeClr val="tx1"/>
              </a:solidFill>
            </a:endParaRPr>
          </a:p>
          <a:p>
            <a:pPr lvl="1"/>
            <a:r>
              <a:rPr lang="en-US" dirty="0">
                <a:solidFill>
                  <a:schemeClr val="tx1"/>
                </a:solidFill>
              </a:rPr>
              <a:t>Maintain political will and momentum on the SRHR agenda</a:t>
            </a:r>
          </a:p>
          <a:p>
            <a:pPr lvl="1"/>
            <a:endParaRPr lang="en-US" dirty="0">
              <a:solidFill>
                <a:schemeClr val="tx1"/>
              </a:solidFill>
            </a:endParaRPr>
          </a:p>
          <a:p>
            <a:pPr marL="457200" lvl="1" indent="0">
              <a:buNone/>
            </a:pPr>
            <a:endParaRPr lang="en-US" dirty="0">
              <a:solidFill>
                <a:schemeClr val="tx1"/>
              </a:solidFill>
            </a:endParaRPr>
          </a:p>
          <a:p>
            <a:pPr marL="457200" lvl="1" indent="0">
              <a:buNone/>
            </a:pPr>
            <a:endParaRPr lang="en-US" dirty="0">
              <a:solidFill>
                <a:schemeClr val="tx1"/>
              </a:solidFill>
            </a:endParaRPr>
          </a:p>
          <a:p>
            <a:pPr lvl="1"/>
            <a:endParaRPr lang="en-US" dirty="0">
              <a:solidFill>
                <a:schemeClr val="tx1"/>
              </a:solidFill>
            </a:endParaRP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819744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622930" cy="685800"/>
          </a:xfrm>
        </p:spPr>
        <p:txBody>
          <a:bodyPr/>
          <a:lstStyle/>
          <a:p>
            <a:r>
              <a:rPr lang="en-US" sz="2800" dirty="0"/>
              <a:t>PRIORITIES FOR SAFE ABORTION</a:t>
            </a:r>
          </a:p>
        </p:txBody>
      </p:sp>
      <p:sp>
        <p:nvSpPr>
          <p:cNvPr id="4" name="Text Placeholder 3"/>
          <p:cNvSpPr>
            <a:spLocks noGrp="1"/>
          </p:cNvSpPr>
          <p:nvPr>
            <p:ph type="body" sz="quarter" idx="10"/>
          </p:nvPr>
        </p:nvSpPr>
        <p:spPr>
          <a:xfrm>
            <a:off x="363415" y="1752600"/>
            <a:ext cx="8153400" cy="5030183"/>
          </a:xfrm>
          <a:solidFill>
            <a:schemeClr val="accent1">
              <a:alpha val="53000"/>
            </a:schemeClr>
          </a:solidFill>
        </p:spPr>
        <p:txBody>
          <a:bodyPr/>
          <a:lstStyle/>
          <a:p>
            <a:pPr marL="457200" lvl="1" indent="0">
              <a:buNone/>
            </a:pPr>
            <a:r>
              <a:rPr lang="en-US" b="1" dirty="0">
                <a:solidFill>
                  <a:schemeClr val="tx1"/>
                </a:solidFill>
              </a:rPr>
              <a:t>For the Health System: </a:t>
            </a:r>
          </a:p>
          <a:p>
            <a:pPr lvl="1"/>
            <a:r>
              <a:rPr lang="en-US" dirty="0">
                <a:solidFill>
                  <a:schemeClr val="tx1"/>
                </a:solidFill>
              </a:rPr>
              <a:t>Accessibility, availability, acceptability, and quality of services</a:t>
            </a:r>
          </a:p>
          <a:p>
            <a:pPr lvl="2"/>
            <a:r>
              <a:rPr lang="en-US" dirty="0">
                <a:solidFill>
                  <a:schemeClr val="tx1"/>
                </a:solidFill>
              </a:rPr>
              <a:t>Access to abortion commodities </a:t>
            </a:r>
          </a:p>
          <a:p>
            <a:pPr lvl="2"/>
            <a:endParaRPr lang="en-US" dirty="0">
              <a:solidFill>
                <a:schemeClr val="tx1"/>
              </a:solidFill>
            </a:endParaRPr>
          </a:p>
          <a:p>
            <a:pPr lvl="2"/>
            <a:r>
              <a:rPr lang="en-US" dirty="0">
                <a:solidFill>
                  <a:schemeClr val="tx1"/>
                </a:solidFill>
              </a:rPr>
              <a:t>Protection of providers</a:t>
            </a:r>
          </a:p>
          <a:p>
            <a:pPr lvl="2"/>
            <a:endParaRPr lang="en-US" dirty="0">
              <a:solidFill>
                <a:schemeClr val="tx1"/>
              </a:solidFill>
            </a:endParaRPr>
          </a:p>
          <a:p>
            <a:pPr lvl="2"/>
            <a:r>
              <a:rPr lang="en-US" dirty="0">
                <a:solidFill>
                  <a:schemeClr val="tx1"/>
                </a:solidFill>
              </a:rPr>
              <a:t>Community-based access for vulnerable groups</a:t>
            </a:r>
          </a:p>
          <a:p>
            <a:pPr lvl="2"/>
            <a:endParaRPr lang="en-US" dirty="0">
              <a:solidFill>
                <a:schemeClr val="tx1"/>
              </a:solidFill>
            </a:endParaRPr>
          </a:p>
          <a:p>
            <a:pPr lvl="2"/>
            <a:r>
              <a:rPr lang="en-US" dirty="0">
                <a:solidFill>
                  <a:schemeClr val="tx1"/>
                </a:solidFill>
              </a:rPr>
              <a:t>Access to quality information</a:t>
            </a:r>
          </a:p>
          <a:p>
            <a:pPr lvl="1"/>
            <a:endParaRPr lang="en-US" dirty="0">
              <a:solidFill>
                <a:schemeClr val="tx1"/>
              </a:solidFill>
            </a:endParaRPr>
          </a:p>
          <a:p>
            <a:pPr marL="457200" lvl="1" indent="0">
              <a:buNone/>
            </a:pPr>
            <a:endParaRPr lang="en-US" dirty="0">
              <a:solidFill>
                <a:schemeClr val="tx1"/>
              </a:solidFill>
            </a:endParaRPr>
          </a:p>
          <a:p>
            <a:pPr lvl="1"/>
            <a:endParaRPr lang="en-US" dirty="0">
              <a:solidFill>
                <a:schemeClr val="tx1"/>
              </a:solidFill>
            </a:endParaRP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3142110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looking at the camera&#10;&#10;Description automatically generated">
            <a:extLst>
              <a:ext uri="{FF2B5EF4-FFF2-40B4-BE49-F238E27FC236}">
                <a16:creationId xmlns:a16="http://schemas.microsoft.com/office/drawing/2014/main" id="{A388287D-89D9-46A8-9058-BFCE53C57EA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5455"/>
          <a:stretch/>
        </p:blipFill>
        <p:spPr>
          <a:xfrm>
            <a:off x="4748335" y="1181100"/>
            <a:ext cx="4114800" cy="5030183"/>
          </a:xfrm>
          <a:prstGeom prst="rect">
            <a:avLst/>
          </a:prstGeom>
        </p:spPr>
      </p:pic>
      <p:sp>
        <p:nvSpPr>
          <p:cNvPr id="3" name="Title 2"/>
          <p:cNvSpPr>
            <a:spLocks noGrp="1"/>
          </p:cNvSpPr>
          <p:nvPr>
            <p:ph type="title"/>
          </p:nvPr>
        </p:nvSpPr>
        <p:spPr>
          <a:xfrm>
            <a:off x="911470" y="533400"/>
            <a:ext cx="7622930" cy="685800"/>
          </a:xfrm>
        </p:spPr>
        <p:txBody>
          <a:bodyPr/>
          <a:lstStyle/>
          <a:p>
            <a:r>
              <a:rPr lang="en-US" sz="2800" dirty="0"/>
              <a:t>WHAT’S LEFT TO DETERMINE…</a:t>
            </a:r>
          </a:p>
        </p:txBody>
      </p:sp>
      <p:sp>
        <p:nvSpPr>
          <p:cNvPr id="4" name="Text Placeholder 3"/>
          <p:cNvSpPr>
            <a:spLocks noGrp="1"/>
          </p:cNvSpPr>
          <p:nvPr>
            <p:ph type="body" sz="quarter" idx="10"/>
          </p:nvPr>
        </p:nvSpPr>
        <p:spPr>
          <a:xfrm>
            <a:off x="304800" y="1447799"/>
            <a:ext cx="4419600" cy="5030183"/>
          </a:xfrm>
          <a:solidFill>
            <a:schemeClr val="accent1">
              <a:alpha val="53000"/>
            </a:schemeClr>
          </a:solidFill>
        </p:spPr>
        <p:txBody>
          <a:bodyPr/>
          <a:lstStyle/>
          <a:p>
            <a:pPr lvl="1"/>
            <a:r>
              <a:rPr lang="en-US" sz="2000" dirty="0">
                <a:solidFill>
                  <a:schemeClr val="tx1"/>
                </a:solidFill>
              </a:rPr>
              <a:t>The depth and breadth of COVID-19’s impacts on SRHR</a:t>
            </a:r>
          </a:p>
          <a:p>
            <a:pPr lvl="1"/>
            <a:r>
              <a:rPr lang="en-US" sz="2000" dirty="0">
                <a:solidFill>
                  <a:schemeClr val="tx1"/>
                </a:solidFill>
              </a:rPr>
              <a:t>What steps to be taken by governments for COVID-19 response</a:t>
            </a:r>
          </a:p>
          <a:p>
            <a:pPr lvl="1"/>
            <a:r>
              <a:rPr lang="en-US" sz="2000" dirty="0">
                <a:solidFill>
                  <a:schemeClr val="tx1"/>
                </a:solidFill>
              </a:rPr>
              <a:t>The extent to which government actors will incorporate lessons learned from past crises in the response </a:t>
            </a:r>
          </a:p>
          <a:p>
            <a:pPr lvl="1"/>
            <a:r>
              <a:rPr lang="en-US" sz="2000" dirty="0">
                <a:solidFill>
                  <a:schemeClr val="tx1"/>
                </a:solidFill>
              </a:rPr>
              <a:t>Strategies to reduce impact</a:t>
            </a:r>
          </a:p>
          <a:p>
            <a:pPr lvl="1"/>
            <a:r>
              <a:rPr lang="en-US" sz="2000" dirty="0">
                <a:solidFill>
                  <a:schemeClr val="tx1"/>
                </a:solidFill>
              </a:rPr>
              <a:t>Adaptation of systems</a:t>
            </a:r>
          </a:p>
          <a:p>
            <a:pPr lvl="1"/>
            <a:r>
              <a:rPr lang="en-US" sz="2000" dirty="0">
                <a:solidFill>
                  <a:schemeClr val="tx1"/>
                </a:solidFill>
              </a:rPr>
              <a:t>What will the post-COVID-19 future look like for women and girls? </a:t>
            </a:r>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582589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800" spc="0" dirty="0"/>
              <a:t>RECOMMENDATIONS</a:t>
            </a:r>
          </a:p>
        </p:txBody>
      </p:sp>
    </p:spTree>
    <p:extLst>
      <p:ext uri="{BB962C8B-B14F-4D97-AF65-F5344CB8AC3E}">
        <p14:creationId xmlns:p14="http://schemas.microsoft.com/office/powerpoint/2010/main" val="4111957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1962150"/>
            <a:ext cx="7772400" cy="2933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spc="200" dirty="0">
                <a:solidFill>
                  <a:schemeClr val="accent1"/>
                </a:solidFill>
              </a:rPr>
              <a:t>WHAT ARE NEXT STEPS</a:t>
            </a:r>
            <a:r>
              <a:rPr lang="en-US" sz="5500" spc="300" dirty="0">
                <a:solidFill>
                  <a:schemeClr val="accent1"/>
                </a:solidFill>
              </a:rPr>
              <a:t>?</a:t>
            </a:r>
            <a:br>
              <a:rPr lang="en-US" sz="5500" b="1" spc="300" dirty="0">
                <a:solidFill>
                  <a:schemeClr val="accent1"/>
                </a:solidFill>
              </a:rPr>
            </a:br>
            <a:endParaRPr lang="en-US" sz="5500" b="1" spc="300" dirty="0">
              <a:solidFill>
                <a:schemeClr val="accent1"/>
              </a:solidFill>
            </a:endParaRPr>
          </a:p>
        </p:txBody>
      </p:sp>
    </p:spTree>
    <p:extLst>
      <p:ext uri="{BB962C8B-B14F-4D97-AF65-F5344CB8AC3E}">
        <p14:creationId xmlns:p14="http://schemas.microsoft.com/office/powerpoint/2010/main" val="2238237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1" y="533400"/>
            <a:ext cx="2669929" cy="685800"/>
          </a:xfrm>
        </p:spPr>
        <p:txBody>
          <a:bodyPr/>
          <a:lstStyle/>
          <a:p>
            <a:r>
              <a:rPr lang="en-US" sz="3000" dirty="0"/>
              <a:t>CIVIL SOCIETY</a:t>
            </a:r>
          </a:p>
        </p:txBody>
      </p:sp>
      <p:pic>
        <p:nvPicPr>
          <p:cNvPr id="5" name="Picture 4" descr="A person standing in front of a tree&#10;&#10;Description automatically generated">
            <a:extLst>
              <a:ext uri="{FF2B5EF4-FFF2-40B4-BE49-F238E27FC236}">
                <a16:creationId xmlns:a16="http://schemas.microsoft.com/office/drawing/2014/main" id="{B34D29B9-F639-40D6-8486-E48F505091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1"/>
            <a:ext cx="4495800" cy="2997786"/>
          </a:xfrm>
          <a:prstGeom prst="rect">
            <a:avLst/>
          </a:prstGeom>
        </p:spPr>
      </p:pic>
      <p:sp>
        <p:nvSpPr>
          <p:cNvPr id="6" name="TextBox 5">
            <a:extLst>
              <a:ext uri="{FF2B5EF4-FFF2-40B4-BE49-F238E27FC236}">
                <a16:creationId xmlns:a16="http://schemas.microsoft.com/office/drawing/2014/main" id="{B6926DAA-7295-4253-BAEB-5DF23D4AAF41}"/>
              </a:ext>
            </a:extLst>
          </p:cNvPr>
          <p:cNvSpPr txBox="1"/>
          <p:nvPr/>
        </p:nvSpPr>
        <p:spPr>
          <a:xfrm>
            <a:off x="762000" y="3124200"/>
            <a:ext cx="8001000" cy="3194721"/>
          </a:xfrm>
          <a:prstGeom prst="rect">
            <a:avLst/>
          </a:prstGeom>
          <a:noFill/>
        </p:spPr>
        <p:txBody>
          <a:bodyPr wrap="square" rtlCol="0">
            <a:spAutoFit/>
          </a:bodyPr>
          <a:lstStyle/>
          <a:p>
            <a:pPr marL="342900" indent="-342900">
              <a:spcBef>
                <a:spcPct val="20000"/>
              </a:spcBef>
              <a:buClr>
                <a:srgbClr val="265E9E"/>
              </a:buClr>
              <a:buSzPct val="75000"/>
              <a:buFont typeface="Wingdings" pitchFamily="2" charset="2"/>
              <a:buChar char="n"/>
            </a:pPr>
            <a:r>
              <a:rPr lang="en-US" dirty="0">
                <a:latin typeface="+mn-lt"/>
                <a:ea typeface="+mn-ea"/>
                <a:cs typeface="+mn-cs"/>
              </a:rPr>
              <a:t>Maintain decisionmakers’ focus on the right to access and provision of SRH care, including safe abortion, as essential health services.</a:t>
            </a:r>
          </a:p>
          <a:p>
            <a:pPr marL="342900" indent="-342900">
              <a:spcBef>
                <a:spcPct val="20000"/>
              </a:spcBef>
              <a:buClr>
                <a:srgbClr val="265E9E"/>
              </a:buClr>
              <a:buSzPct val="75000"/>
              <a:buFont typeface="Wingdings" pitchFamily="2" charset="2"/>
              <a:buChar char="n"/>
            </a:pPr>
            <a:r>
              <a:rPr lang="en-US" dirty="0">
                <a:latin typeface="+mn-lt"/>
                <a:ea typeface="+mn-ea"/>
                <a:cs typeface="+mn-cs"/>
              </a:rPr>
              <a:t>Recognize communities’ essential role as key partners.</a:t>
            </a:r>
          </a:p>
          <a:p>
            <a:pPr marL="342900" indent="-342900">
              <a:spcBef>
                <a:spcPct val="20000"/>
              </a:spcBef>
              <a:buClr>
                <a:srgbClr val="265E9E"/>
              </a:buClr>
              <a:buSzPct val="75000"/>
              <a:buFont typeface="Wingdings" pitchFamily="2" charset="2"/>
              <a:buChar char="n"/>
            </a:pPr>
            <a:r>
              <a:rPr lang="en-US" sz="2400" dirty="0">
                <a:solidFill>
                  <a:schemeClr val="tx1"/>
                </a:solidFill>
                <a:latin typeface="+mn-lt"/>
                <a:ea typeface="+mn-ea"/>
                <a:cs typeface="+mn-cs"/>
              </a:rPr>
              <a:t>Ensure that women and communities are well informed of their rights during the pandemic.</a:t>
            </a:r>
            <a:endParaRPr lang="en-US" dirty="0"/>
          </a:p>
          <a:p>
            <a:pPr marL="342900" indent="-342900">
              <a:spcBef>
                <a:spcPct val="20000"/>
              </a:spcBef>
              <a:buClr>
                <a:srgbClr val="265E9E"/>
              </a:buClr>
              <a:buSzPct val="75000"/>
              <a:buFont typeface="Wingdings" pitchFamily="2" charset="2"/>
              <a:buChar char="n"/>
            </a:pPr>
            <a:endParaRPr lang="en-US" sz="2000" dirty="0">
              <a:solidFill>
                <a:srgbClr val="717073"/>
              </a:solidFill>
              <a:latin typeface="+mn-lt"/>
              <a:ea typeface="+mn-ea"/>
              <a:cs typeface="+mn-cs"/>
            </a:endParaRPr>
          </a:p>
          <a:p>
            <a:endParaRPr lang="en-US" dirty="0"/>
          </a:p>
        </p:txBody>
      </p:sp>
    </p:spTree>
    <p:extLst>
      <p:ext uri="{BB962C8B-B14F-4D97-AF65-F5344CB8AC3E}">
        <p14:creationId xmlns:p14="http://schemas.microsoft.com/office/powerpoint/2010/main" val="3225088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1" y="533400"/>
            <a:ext cx="2669929" cy="685800"/>
          </a:xfrm>
        </p:spPr>
        <p:txBody>
          <a:bodyPr/>
          <a:lstStyle/>
          <a:p>
            <a:r>
              <a:rPr lang="en-US" sz="3000" dirty="0"/>
              <a:t>CIVIL SOCIETY</a:t>
            </a:r>
          </a:p>
        </p:txBody>
      </p:sp>
      <p:pic>
        <p:nvPicPr>
          <p:cNvPr id="5" name="Picture 4" descr="A person standing in front of a tree&#10;&#10;Description automatically generated">
            <a:extLst>
              <a:ext uri="{FF2B5EF4-FFF2-40B4-BE49-F238E27FC236}">
                <a16:creationId xmlns:a16="http://schemas.microsoft.com/office/drawing/2014/main" id="{B34D29B9-F639-40D6-8486-E48F505091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1"/>
            <a:ext cx="4495800" cy="2997786"/>
          </a:xfrm>
          <a:prstGeom prst="rect">
            <a:avLst/>
          </a:prstGeom>
        </p:spPr>
      </p:pic>
      <p:sp>
        <p:nvSpPr>
          <p:cNvPr id="6" name="TextBox 5">
            <a:extLst>
              <a:ext uri="{FF2B5EF4-FFF2-40B4-BE49-F238E27FC236}">
                <a16:creationId xmlns:a16="http://schemas.microsoft.com/office/drawing/2014/main" id="{B6926DAA-7295-4253-BAEB-5DF23D4AAF41}"/>
              </a:ext>
            </a:extLst>
          </p:cNvPr>
          <p:cNvSpPr txBox="1"/>
          <p:nvPr/>
        </p:nvSpPr>
        <p:spPr>
          <a:xfrm>
            <a:off x="762000" y="3124200"/>
            <a:ext cx="8001000" cy="3637919"/>
          </a:xfrm>
          <a:prstGeom prst="rect">
            <a:avLst/>
          </a:prstGeom>
          <a:noFill/>
        </p:spPr>
        <p:txBody>
          <a:bodyPr wrap="square" rtlCol="0">
            <a:spAutoFit/>
          </a:bodyPr>
          <a:lstStyle/>
          <a:p>
            <a:pPr marL="342900" indent="-342900">
              <a:spcBef>
                <a:spcPct val="20000"/>
              </a:spcBef>
              <a:buClr>
                <a:srgbClr val="265E9E"/>
              </a:buClr>
              <a:buSzPct val="75000"/>
              <a:buFont typeface="Wingdings" pitchFamily="2" charset="2"/>
              <a:buChar char="n"/>
            </a:pPr>
            <a:r>
              <a:rPr lang="en-US" dirty="0"/>
              <a:t>Monitor and evaluate interventions, and inform adaptations using evidence to bring to scale.</a:t>
            </a:r>
          </a:p>
          <a:p>
            <a:pPr marL="342900" indent="-342900">
              <a:spcBef>
                <a:spcPct val="20000"/>
              </a:spcBef>
              <a:buClr>
                <a:srgbClr val="265E9E"/>
              </a:buClr>
              <a:buSzPct val="75000"/>
              <a:buFont typeface="Wingdings" pitchFamily="2" charset="2"/>
              <a:buChar char="n"/>
            </a:pPr>
            <a:r>
              <a:rPr lang="en-US" dirty="0"/>
              <a:t>Include women in key response positions.</a:t>
            </a:r>
          </a:p>
          <a:p>
            <a:pPr marL="342900" indent="-342900">
              <a:spcBef>
                <a:spcPct val="20000"/>
              </a:spcBef>
              <a:buClr>
                <a:srgbClr val="265E9E"/>
              </a:buClr>
              <a:buSzPct val="75000"/>
              <a:buFont typeface="Wingdings" pitchFamily="2" charset="2"/>
              <a:buChar char="n"/>
            </a:pPr>
            <a:r>
              <a:rPr lang="en-US" dirty="0"/>
              <a:t>Share lessons learned and experiences on new collaboration and engagement techniques, as well as innovative solutions.</a:t>
            </a:r>
          </a:p>
          <a:p>
            <a:pPr marL="342900" indent="-342900">
              <a:spcBef>
                <a:spcPct val="20000"/>
              </a:spcBef>
              <a:buClr>
                <a:srgbClr val="265E9E"/>
              </a:buClr>
              <a:buSzPct val="75000"/>
              <a:buFont typeface="Wingdings" pitchFamily="2" charset="2"/>
              <a:buChar char="n"/>
            </a:pPr>
            <a:endParaRPr lang="en-US" dirty="0"/>
          </a:p>
          <a:p>
            <a:pPr marL="342900" indent="-342900">
              <a:spcBef>
                <a:spcPct val="20000"/>
              </a:spcBef>
              <a:buClr>
                <a:srgbClr val="265E9E"/>
              </a:buClr>
              <a:buSzPct val="75000"/>
              <a:buFont typeface="Wingdings" pitchFamily="2" charset="2"/>
              <a:buChar char="n"/>
            </a:pPr>
            <a:endParaRPr lang="en-US" sz="2000" dirty="0">
              <a:solidFill>
                <a:srgbClr val="717073"/>
              </a:solidFill>
              <a:latin typeface="+mn-lt"/>
              <a:ea typeface="+mn-ea"/>
              <a:cs typeface="+mn-cs"/>
            </a:endParaRPr>
          </a:p>
          <a:p>
            <a:endParaRPr lang="en-US" dirty="0"/>
          </a:p>
        </p:txBody>
      </p:sp>
    </p:spTree>
    <p:extLst>
      <p:ext uri="{BB962C8B-B14F-4D97-AF65-F5344CB8AC3E}">
        <p14:creationId xmlns:p14="http://schemas.microsoft.com/office/powerpoint/2010/main" val="1351485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holding, standing, person&#10;&#10;Description automatically generated">
            <a:extLst>
              <a:ext uri="{FF2B5EF4-FFF2-40B4-BE49-F238E27FC236}">
                <a16:creationId xmlns:a16="http://schemas.microsoft.com/office/drawing/2014/main" id="{B83DCF37-80AF-4F40-A6F4-D00DA4C9CA07}"/>
              </a:ext>
            </a:extLst>
          </p:cNvPr>
          <p:cNvPicPr>
            <a:picLocks noChangeAspect="1"/>
          </p:cNvPicPr>
          <p:nvPr/>
        </p:nvPicPr>
        <p:blipFill rotWithShape="1">
          <a:blip r:embed="rId3" cstate="print">
            <a:alphaModFix amt="96000"/>
            <a:extLst>
              <a:ext uri="{28A0092B-C50C-407E-A947-70E740481C1C}">
                <a14:useLocalDpi xmlns:a14="http://schemas.microsoft.com/office/drawing/2010/main" val="0"/>
              </a:ext>
            </a:extLst>
          </a:blip>
          <a:srcRect r="36232"/>
          <a:stretch/>
        </p:blipFill>
        <p:spPr>
          <a:xfrm>
            <a:off x="300963" y="1676057"/>
            <a:ext cx="3279600" cy="3429343"/>
          </a:xfrm>
          <a:prstGeom prst="rect">
            <a:avLst/>
          </a:prstGeom>
        </p:spPr>
      </p:pic>
      <p:sp>
        <p:nvSpPr>
          <p:cNvPr id="3" name="Title 2"/>
          <p:cNvSpPr>
            <a:spLocks noGrp="1"/>
          </p:cNvSpPr>
          <p:nvPr>
            <p:ph type="title"/>
          </p:nvPr>
        </p:nvSpPr>
        <p:spPr>
          <a:xfrm>
            <a:off x="911225" y="533400"/>
            <a:ext cx="4498975" cy="685800"/>
          </a:xfrm>
        </p:spPr>
        <p:txBody>
          <a:bodyPr/>
          <a:lstStyle/>
          <a:p>
            <a:r>
              <a:rPr lang="en-US" sz="3000" dirty="0"/>
              <a:t>DECISIONMAKERS</a:t>
            </a:r>
          </a:p>
        </p:txBody>
      </p:sp>
      <p:sp>
        <p:nvSpPr>
          <p:cNvPr id="4" name="Text Placeholder 3"/>
          <p:cNvSpPr>
            <a:spLocks noGrp="1"/>
          </p:cNvSpPr>
          <p:nvPr>
            <p:ph type="body" sz="quarter" idx="10"/>
          </p:nvPr>
        </p:nvSpPr>
        <p:spPr>
          <a:xfrm>
            <a:off x="3580563" y="1600200"/>
            <a:ext cx="5538479" cy="4478149"/>
          </a:xfrm>
          <a:solidFill>
            <a:schemeClr val="accent1">
              <a:alpha val="49000"/>
            </a:schemeClr>
          </a:solidFill>
        </p:spPr>
        <p:txBody>
          <a:bodyPr wrap="square">
            <a:spAutoFit/>
          </a:bodyPr>
          <a:lstStyle/>
          <a:p>
            <a:pPr>
              <a:spcBef>
                <a:spcPts val="1800"/>
              </a:spcBef>
            </a:pPr>
            <a:r>
              <a:rPr lang="en-US" sz="2400" dirty="0">
                <a:solidFill>
                  <a:schemeClr val="tx1"/>
                </a:solidFill>
                <a:latin typeface="+mn-lt"/>
                <a:ea typeface="+mn-ea"/>
                <a:cs typeface="+mn-cs"/>
              </a:rPr>
              <a:t>Oversee the protection of rights and reduction of barriers.</a:t>
            </a:r>
          </a:p>
          <a:p>
            <a:pPr>
              <a:spcBef>
                <a:spcPts val="1800"/>
              </a:spcBef>
            </a:pPr>
            <a:r>
              <a:rPr lang="en-US" sz="2400" dirty="0">
                <a:solidFill>
                  <a:schemeClr val="tx1"/>
                </a:solidFill>
              </a:rPr>
              <a:t>Include women’s voices in </a:t>
            </a:r>
            <a:r>
              <a:rPr lang="en-US" sz="2400" dirty="0" err="1">
                <a:solidFill>
                  <a:schemeClr val="tx1"/>
                </a:solidFill>
              </a:rPr>
              <a:t>decisionmaking</a:t>
            </a:r>
            <a:r>
              <a:rPr lang="en-US" sz="2400" dirty="0">
                <a:solidFill>
                  <a:schemeClr val="tx1"/>
                </a:solidFill>
              </a:rPr>
              <a:t>.</a:t>
            </a:r>
            <a:endParaRPr lang="en-US" sz="2800" dirty="0">
              <a:solidFill>
                <a:schemeClr val="tx1"/>
              </a:solidFill>
            </a:endParaRPr>
          </a:p>
          <a:p>
            <a:pPr>
              <a:spcBef>
                <a:spcPts val="1800"/>
              </a:spcBef>
            </a:pPr>
            <a:r>
              <a:rPr lang="en-US" sz="2400" dirty="0">
                <a:solidFill>
                  <a:schemeClr val="tx1"/>
                </a:solidFill>
                <a:latin typeface="+mn-lt"/>
                <a:ea typeface="+mn-ea"/>
                <a:cs typeface="+mn-cs"/>
              </a:rPr>
              <a:t>Promote coordination between stakeholders—civil society, community.</a:t>
            </a:r>
          </a:p>
          <a:p>
            <a:pPr>
              <a:spcBef>
                <a:spcPts val="1800"/>
              </a:spcBef>
            </a:pPr>
            <a:r>
              <a:rPr lang="en-US" sz="2400" dirty="0">
                <a:solidFill>
                  <a:schemeClr val="tx1"/>
                </a:solidFill>
              </a:rPr>
              <a:t>Collect data according to gender and age criteria to inform equitable  response.</a:t>
            </a:r>
          </a:p>
        </p:txBody>
      </p:sp>
    </p:spTree>
    <p:extLst>
      <p:ext uri="{BB962C8B-B14F-4D97-AF65-F5344CB8AC3E}">
        <p14:creationId xmlns:p14="http://schemas.microsoft.com/office/powerpoint/2010/main" val="2114545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holding, standing, person&#10;&#10;Description automatically generated">
            <a:extLst>
              <a:ext uri="{FF2B5EF4-FFF2-40B4-BE49-F238E27FC236}">
                <a16:creationId xmlns:a16="http://schemas.microsoft.com/office/drawing/2014/main" id="{B83DCF37-80AF-4F40-A6F4-D00DA4C9CA07}"/>
              </a:ext>
            </a:extLst>
          </p:cNvPr>
          <p:cNvPicPr>
            <a:picLocks noChangeAspect="1"/>
          </p:cNvPicPr>
          <p:nvPr/>
        </p:nvPicPr>
        <p:blipFill rotWithShape="1">
          <a:blip r:embed="rId3" cstate="print">
            <a:alphaModFix amt="96000"/>
            <a:extLst>
              <a:ext uri="{28A0092B-C50C-407E-A947-70E740481C1C}">
                <a14:useLocalDpi xmlns:a14="http://schemas.microsoft.com/office/drawing/2010/main" val="0"/>
              </a:ext>
            </a:extLst>
          </a:blip>
          <a:srcRect r="36232"/>
          <a:stretch/>
        </p:blipFill>
        <p:spPr>
          <a:xfrm>
            <a:off x="300963" y="1676057"/>
            <a:ext cx="3279600" cy="3429343"/>
          </a:xfrm>
          <a:prstGeom prst="rect">
            <a:avLst/>
          </a:prstGeom>
        </p:spPr>
      </p:pic>
      <p:sp>
        <p:nvSpPr>
          <p:cNvPr id="3" name="Title 2"/>
          <p:cNvSpPr>
            <a:spLocks noGrp="1"/>
          </p:cNvSpPr>
          <p:nvPr>
            <p:ph type="title"/>
          </p:nvPr>
        </p:nvSpPr>
        <p:spPr>
          <a:xfrm>
            <a:off x="911225" y="533400"/>
            <a:ext cx="4498975" cy="685800"/>
          </a:xfrm>
        </p:spPr>
        <p:txBody>
          <a:bodyPr/>
          <a:lstStyle/>
          <a:p>
            <a:r>
              <a:rPr lang="en-US" sz="3000" dirty="0"/>
              <a:t>DECISIONMAKERS</a:t>
            </a:r>
          </a:p>
        </p:txBody>
      </p:sp>
      <p:sp>
        <p:nvSpPr>
          <p:cNvPr id="4" name="Text Placeholder 3"/>
          <p:cNvSpPr>
            <a:spLocks noGrp="1"/>
          </p:cNvSpPr>
          <p:nvPr>
            <p:ph type="body" sz="quarter" idx="10"/>
          </p:nvPr>
        </p:nvSpPr>
        <p:spPr>
          <a:xfrm>
            <a:off x="3580563" y="1676057"/>
            <a:ext cx="5538479" cy="3367076"/>
          </a:xfrm>
          <a:solidFill>
            <a:schemeClr val="accent1">
              <a:alpha val="49000"/>
            </a:schemeClr>
          </a:solidFill>
        </p:spPr>
        <p:txBody>
          <a:bodyPr wrap="square">
            <a:spAutoFit/>
          </a:bodyPr>
          <a:lstStyle/>
          <a:p>
            <a:r>
              <a:rPr lang="en-US" sz="2400" dirty="0">
                <a:solidFill>
                  <a:schemeClr val="tx1"/>
                </a:solidFill>
                <a:latin typeface="+mn-lt"/>
                <a:ea typeface="+mn-ea"/>
                <a:cs typeface="+mn-cs"/>
              </a:rPr>
              <a:t>Maintain focus on continuity of care.</a:t>
            </a:r>
          </a:p>
          <a:p>
            <a:endParaRPr lang="en-US" sz="2400" dirty="0">
              <a:solidFill>
                <a:schemeClr val="tx1"/>
              </a:solidFill>
            </a:endParaRPr>
          </a:p>
          <a:p>
            <a:pPr lvl="1"/>
            <a:r>
              <a:rPr lang="en-US" sz="2000" dirty="0">
                <a:solidFill>
                  <a:schemeClr val="tx1"/>
                </a:solidFill>
                <a:ea typeface="+mn-ea"/>
                <a:cs typeface="+mn-cs"/>
              </a:rPr>
              <a:t>Follow WHO technical guidance.</a:t>
            </a:r>
          </a:p>
          <a:p>
            <a:pPr lvl="1"/>
            <a:r>
              <a:rPr lang="en-US" sz="2000" dirty="0">
                <a:solidFill>
                  <a:schemeClr val="tx1"/>
                </a:solidFill>
                <a:ea typeface="+mn-ea"/>
                <a:cs typeface="+mn-cs"/>
              </a:rPr>
              <a:t>Invest in innovative solutions (telemedicine, self care).</a:t>
            </a:r>
          </a:p>
          <a:p>
            <a:pPr lvl="1"/>
            <a:r>
              <a:rPr lang="en-US" sz="2000" dirty="0">
                <a:solidFill>
                  <a:schemeClr val="tx1"/>
                </a:solidFill>
                <a:ea typeface="+mn-ea"/>
                <a:cs typeface="+mn-cs"/>
              </a:rPr>
              <a:t>Include SRH commodities on essential drug lists.</a:t>
            </a:r>
          </a:p>
          <a:p>
            <a:pPr lvl="1"/>
            <a:r>
              <a:rPr lang="en-US" sz="2000" dirty="0">
                <a:solidFill>
                  <a:schemeClr val="tx1"/>
                </a:solidFill>
                <a:ea typeface="+mn-ea"/>
                <a:cs typeface="+mn-cs"/>
              </a:rPr>
              <a:t>Reinforce the supply chain.</a:t>
            </a:r>
          </a:p>
          <a:p>
            <a:pPr lvl="1"/>
            <a:r>
              <a:rPr lang="en-US" sz="2000" dirty="0">
                <a:solidFill>
                  <a:schemeClr val="tx1"/>
                </a:solidFill>
                <a:latin typeface="+mn-lt"/>
                <a:ea typeface="+mn-ea"/>
                <a:cs typeface="+mn-cs"/>
              </a:rPr>
              <a:t>Make services available for free.</a:t>
            </a:r>
            <a:endParaRPr lang="en-US" sz="2000" dirty="0">
              <a:solidFill>
                <a:schemeClr val="tx1"/>
              </a:solidFill>
              <a:ea typeface="+mn-ea"/>
              <a:cs typeface="+mn-cs"/>
            </a:endParaRPr>
          </a:p>
        </p:txBody>
      </p:sp>
    </p:spTree>
    <p:extLst>
      <p:ext uri="{BB962C8B-B14F-4D97-AF65-F5344CB8AC3E}">
        <p14:creationId xmlns:p14="http://schemas.microsoft.com/office/powerpoint/2010/main" val="2031834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1" y="533400"/>
            <a:ext cx="8382000" cy="685800"/>
          </a:xfrm>
        </p:spPr>
        <p:txBody>
          <a:bodyPr/>
          <a:lstStyle/>
          <a:p>
            <a:r>
              <a:rPr lang="en-US" sz="2400" dirty="0"/>
              <a:t>SPECIAL MENTION: ABORTION SELF CARE</a:t>
            </a:r>
          </a:p>
        </p:txBody>
      </p:sp>
      <p:sp>
        <p:nvSpPr>
          <p:cNvPr id="4" name="Text Placeholder 3"/>
          <p:cNvSpPr>
            <a:spLocks noGrp="1"/>
          </p:cNvSpPr>
          <p:nvPr>
            <p:ph type="body" sz="quarter" idx="10"/>
          </p:nvPr>
        </p:nvSpPr>
        <p:spPr>
          <a:xfrm>
            <a:off x="609600" y="1371600"/>
            <a:ext cx="8305800" cy="3908762"/>
          </a:xfrm>
          <a:solidFill>
            <a:schemeClr val="accent1">
              <a:alpha val="49000"/>
            </a:schemeClr>
          </a:solidFill>
        </p:spPr>
        <p:txBody>
          <a:bodyPr wrap="square">
            <a:spAutoFit/>
          </a:bodyPr>
          <a:lstStyle/>
          <a:p>
            <a:r>
              <a:rPr lang="en-US" sz="2400" dirty="0">
                <a:solidFill>
                  <a:schemeClr val="tx1"/>
                </a:solidFill>
              </a:rPr>
              <a:t>Self Care: </a:t>
            </a:r>
          </a:p>
          <a:p>
            <a:pPr lvl="1"/>
            <a:r>
              <a:rPr lang="en-US" sz="2000" dirty="0">
                <a:solidFill>
                  <a:schemeClr val="tx1"/>
                </a:solidFill>
              </a:rPr>
              <a:t>The ability of individuals, families, and communities to promote health, prevent disease, maintain health, and cope with illness and disability with or without the support of a health care provider</a:t>
            </a:r>
          </a:p>
          <a:p>
            <a:pPr lvl="1"/>
            <a:endParaRPr lang="en-US" sz="2000" dirty="0">
              <a:solidFill>
                <a:schemeClr val="tx1"/>
              </a:solidFill>
            </a:endParaRPr>
          </a:p>
          <a:p>
            <a:r>
              <a:rPr lang="en-US" sz="2400" dirty="0">
                <a:solidFill>
                  <a:schemeClr val="tx1"/>
                </a:solidFill>
              </a:rPr>
              <a:t>In the first trimester, self-administration of medication for abortion is a recommended option by the WHO in certain circumstances.</a:t>
            </a:r>
          </a:p>
          <a:p>
            <a:pPr lvl="1"/>
            <a:r>
              <a:rPr lang="en-US" sz="1600" dirty="0">
                <a:solidFill>
                  <a:schemeClr val="tx1"/>
                </a:solidFill>
              </a:rPr>
              <a:t>With access to a source of accurate information and to a health care provider in case of need at any stage of the process.</a:t>
            </a:r>
            <a:endParaRPr lang="en-US" sz="2000" dirty="0">
              <a:solidFill>
                <a:schemeClr val="tx1"/>
              </a:solidFill>
            </a:endParaRPr>
          </a:p>
          <a:p>
            <a:endParaRPr lang="en-US" sz="2000" dirty="0">
              <a:solidFill>
                <a:schemeClr val="tx1"/>
              </a:solidFill>
            </a:endParaRPr>
          </a:p>
        </p:txBody>
      </p:sp>
      <p:sp>
        <p:nvSpPr>
          <p:cNvPr id="2" name="TextBox 1">
            <a:extLst>
              <a:ext uri="{FF2B5EF4-FFF2-40B4-BE49-F238E27FC236}">
                <a16:creationId xmlns:a16="http://schemas.microsoft.com/office/drawing/2014/main" id="{0FFF633B-CDFA-4812-9BC8-BF48FE512D0D}"/>
              </a:ext>
            </a:extLst>
          </p:cNvPr>
          <p:cNvSpPr txBox="1"/>
          <p:nvPr/>
        </p:nvSpPr>
        <p:spPr>
          <a:xfrm>
            <a:off x="911225" y="6019800"/>
            <a:ext cx="7620000" cy="230832"/>
          </a:xfrm>
          <a:prstGeom prst="rect">
            <a:avLst/>
          </a:prstGeom>
          <a:noFill/>
        </p:spPr>
        <p:txBody>
          <a:bodyPr wrap="square" rtlCol="0">
            <a:spAutoFit/>
          </a:bodyPr>
          <a:lstStyle/>
          <a:p>
            <a:r>
              <a:rPr lang="en-US" sz="900" b="1" dirty="0"/>
              <a:t>Source:</a:t>
            </a:r>
            <a:r>
              <a:rPr lang="en-US" sz="900" dirty="0"/>
              <a:t> </a:t>
            </a:r>
            <a:r>
              <a:rPr lang="en-US" sz="900" b="0" i="0" dirty="0">
                <a:solidFill>
                  <a:srgbClr val="333333"/>
                </a:solidFill>
                <a:effectLst/>
                <a:latin typeface="Helvetica" panose="020B0604020202020204" pitchFamily="34" charset="0"/>
              </a:rPr>
              <a:t>World Health Organization (WHO), </a:t>
            </a:r>
            <a:r>
              <a:rPr lang="en-US" sz="900" b="0" i="1" dirty="0">
                <a:solidFill>
                  <a:srgbClr val="333333"/>
                </a:solidFill>
                <a:effectLst/>
                <a:latin typeface="Helvetica" panose="020B0604020202020204" pitchFamily="34" charset="0"/>
              </a:rPr>
              <a:t>WHO Recommendations on Self-Care Interventions: Self-Management of Medical Abortion </a:t>
            </a:r>
            <a:r>
              <a:rPr lang="en-US" sz="900" b="0" i="0" dirty="0">
                <a:solidFill>
                  <a:srgbClr val="333333"/>
                </a:solidFill>
                <a:effectLst/>
                <a:latin typeface="Helvetica" panose="020B0604020202020204" pitchFamily="34" charset="0"/>
              </a:rPr>
              <a:t>(2020).</a:t>
            </a:r>
            <a:endParaRPr lang="en-US" sz="900" dirty="0"/>
          </a:p>
        </p:txBody>
      </p:sp>
    </p:spTree>
    <p:extLst>
      <p:ext uri="{BB962C8B-B14F-4D97-AF65-F5344CB8AC3E}">
        <p14:creationId xmlns:p14="http://schemas.microsoft.com/office/powerpoint/2010/main" val="2997324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1" y="533400"/>
            <a:ext cx="8382000" cy="685800"/>
          </a:xfrm>
        </p:spPr>
        <p:txBody>
          <a:bodyPr/>
          <a:lstStyle/>
          <a:p>
            <a:r>
              <a:rPr lang="en-US" sz="2400" dirty="0"/>
              <a:t>SPECIAL MENTION: ABORTION SELF CARE</a:t>
            </a:r>
          </a:p>
        </p:txBody>
      </p:sp>
      <p:sp>
        <p:nvSpPr>
          <p:cNvPr id="4" name="Text Placeholder 3"/>
          <p:cNvSpPr>
            <a:spLocks noGrp="1"/>
          </p:cNvSpPr>
          <p:nvPr>
            <p:ph type="body" sz="quarter" idx="10"/>
          </p:nvPr>
        </p:nvSpPr>
        <p:spPr>
          <a:xfrm>
            <a:off x="609600" y="1371600"/>
            <a:ext cx="8305800" cy="3797963"/>
          </a:xfrm>
          <a:solidFill>
            <a:schemeClr val="accent1">
              <a:alpha val="49000"/>
            </a:schemeClr>
          </a:solidFill>
        </p:spPr>
        <p:txBody>
          <a:bodyPr wrap="square">
            <a:spAutoFit/>
          </a:bodyPr>
          <a:lstStyle/>
          <a:p>
            <a:r>
              <a:rPr lang="en-US" sz="2400" dirty="0">
                <a:solidFill>
                  <a:schemeClr val="tx1"/>
                </a:solidFill>
              </a:rPr>
              <a:t>Self care is adapted to the COVID-19 context.</a:t>
            </a:r>
          </a:p>
          <a:p>
            <a:pPr marL="0" indent="0">
              <a:buNone/>
            </a:pPr>
            <a:endParaRPr lang="en-US" sz="2400" dirty="0">
              <a:solidFill>
                <a:schemeClr val="tx1"/>
              </a:solidFill>
            </a:endParaRPr>
          </a:p>
          <a:p>
            <a:pPr lvl="1"/>
            <a:r>
              <a:rPr lang="en-US" sz="2000" dirty="0">
                <a:solidFill>
                  <a:schemeClr val="tx1"/>
                </a:solidFill>
              </a:rPr>
              <a:t>Response to service disruption in times of crises</a:t>
            </a:r>
          </a:p>
          <a:p>
            <a:pPr lvl="1"/>
            <a:r>
              <a:rPr lang="en-US" sz="2000" dirty="0">
                <a:solidFill>
                  <a:schemeClr val="tx1"/>
                </a:solidFill>
              </a:rPr>
              <a:t>Extension of the health system for rural areas, underserved populations</a:t>
            </a:r>
          </a:p>
          <a:p>
            <a:pPr lvl="1"/>
            <a:r>
              <a:rPr lang="en-US" sz="2000" dirty="0">
                <a:solidFill>
                  <a:schemeClr val="tx1"/>
                </a:solidFill>
              </a:rPr>
              <a:t>Allows autonomy and confidentiality</a:t>
            </a:r>
          </a:p>
          <a:p>
            <a:pPr lvl="1"/>
            <a:r>
              <a:rPr lang="en-US" sz="2000" dirty="0">
                <a:solidFill>
                  <a:schemeClr val="tx1"/>
                </a:solidFill>
              </a:rPr>
              <a:t>Acceptable to women</a:t>
            </a:r>
          </a:p>
          <a:p>
            <a:pPr lvl="1"/>
            <a:r>
              <a:rPr lang="en-US" sz="2000" dirty="0">
                <a:solidFill>
                  <a:schemeClr val="tx1"/>
                </a:solidFill>
              </a:rPr>
              <a:t>Low cost</a:t>
            </a:r>
          </a:p>
          <a:p>
            <a:pPr lvl="1"/>
            <a:endParaRPr lang="en-US" sz="2000" dirty="0">
              <a:solidFill>
                <a:schemeClr val="tx1"/>
              </a:solidFill>
            </a:endParaRPr>
          </a:p>
          <a:p>
            <a:endParaRPr lang="en-US" sz="2000" dirty="0">
              <a:solidFill>
                <a:schemeClr val="tx1"/>
              </a:solidFill>
            </a:endParaRPr>
          </a:p>
        </p:txBody>
      </p:sp>
      <p:sp>
        <p:nvSpPr>
          <p:cNvPr id="2" name="TextBox 1">
            <a:extLst>
              <a:ext uri="{FF2B5EF4-FFF2-40B4-BE49-F238E27FC236}">
                <a16:creationId xmlns:a16="http://schemas.microsoft.com/office/drawing/2014/main" id="{05A8DB59-30E1-49B4-8B20-8FA046752E9F}"/>
              </a:ext>
            </a:extLst>
          </p:cNvPr>
          <p:cNvSpPr txBox="1"/>
          <p:nvPr/>
        </p:nvSpPr>
        <p:spPr>
          <a:xfrm>
            <a:off x="911225" y="6019800"/>
            <a:ext cx="7620000" cy="230832"/>
          </a:xfrm>
          <a:prstGeom prst="rect">
            <a:avLst/>
          </a:prstGeom>
          <a:noFill/>
        </p:spPr>
        <p:txBody>
          <a:bodyPr wrap="square" rtlCol="0">
            <a:spAutoFit/>
          </a:bodyPr>
          <a:lstStyle/>
          <a:p>
            <a:r>
              <a:rPr lang="en-US" sz="900" b="1" dirty="0"/>
              <a:t>Source:</a:t>
            </a:r>
            <a:r>
              <a:rPr lang="en-US" sz="900" dirty="0"/>
              <a:t> </a:t>
            </a:r>
            <a:r>
              <a:rPr lang="en-US" sz="900" b="0" i="0" dirty="0">
                <a:solidFill>
                  <a:srgbClr val="333333"/>
                </a:solidFill>
                <a:effectLst/>
                <a:latin typeface="Helvetica" panose="020B0604020202020204" pitchFamily="34" charset="0"/>
              </a:rPr>
              <a:t>WHO, </a:t>
            </a:r>
            <a:r>
              <a:rPr lang="en-US" sz="900" b="0" i="1" dirty="0">
                <a:solidFill>
                  <a:srgbClr val="333333"/>
                </a:solidFill>
                <a:effectLst/>
                <a:latin typeface="Helvetica" panose="020B0604020202020204" pitchFamily="34" charset="0"/>
              </a:rPr>
              <a:t>WHO Recommendations on Self-Care Interventions</a:t>
            </a:r>
            <a:r>
              <a:rPr lang="en-US" sz="900" b="0" i="0" dirty="0">
                <a:solidFill>
                  <a:srgbClr val="333333"/>
                </a:solidFill>
                <a:effectLst/>
                <a:latin typeface="Helvetica" panose="020B0604020202020204" pitchFamily="34" charset="0"/>
              </a:rPr>
              <a:t>.</a:t>
            </a:r>
            <a:endParaRPr lang="en-US" sz="900" dirty="0"/>
          </a:p>
        </p:txBody>
      </p:sp>
    </p:spTree>
    <p:extLst>
      <p:ext uri="{BB962C8B-B14F-4D97-AF65-F5344CB8AC3E}">
        <p14:creationId xmlns:p14="http://schemas.microsoft.com/office/powerpoint/2010/main" val="9127362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spc="0" dirty="0"/>
              <a:t>CONCLUSION</a:t>
            </a:r>
          </a:p>
        </p:txBody>
      </p:sp>
    </p:spTree>
    <p:extLst>
      <p:ext uri="{BB962C8B-B14F-4D97-AF65-F5344CB8AC3E}">
        <p14:creationId xmlns:p14="http://schemas.microsoft.com/office/powerpoint/2010/main" val="556806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US" sz="4000" dirty="0"/>
              <a:t>COVID-19 PUTS WOMEN’S SEXUAL AND REPRODUCTIVE HEALTH AND RIGHTS AT RISK</a:t>
            </a:r>
          </a:p>
        </p:txBody>
      </p:sp>
    </p:spTree>
    <p:extLst>
      <p:ext uri="{BB962C8B-B14F-4D97-AF65-F5344CB8AC3E}">
        <p14:creationId xmlns:p14="http://schemas.microsoft.com/office/powerpoint/2010/main" val="1864187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533400"/>
            <a:ext cx="5257799" cy="685800"/>
          </a:xfrm>
        </p:spPr>
        <p:txBody>
          <a:bodyPr/>
          <a:lstStyle/>
          <a:p>
            <a:r>
              <a:rPr lang="en-US" dirty="0"/>
              <a:t>RESOURCES </a:t>
            </a:r>
          </a:p>
        </p:txBody>
      </p:sp>
      <p:sp>
        <p:nvSpPr>
          <p:cNvPr id="2" name="TextBox 1">
            <a:extLst>
              <a:ext uri="{FF2B5EF4-FFF2-40B4-BE49-F238E27FC236}">
                <a16:creationId xmlns:a16="http://schemas.microsoft.com/office/drawing/2014/main" id="{50B12464-4AEE-40F9-BEB0-6663A2B77D3A}"/>
              </a:ext>
            </a:extLst>
          </p:cNvPr>
          <p:cNvSpPr txBox="1"/>
          <p:nvPr/>
        </p:nvSpPr>
        <p:spPr>
          <a:xfrm>
            <a:off x="762000" y="1295400"/>
            <a:ext cx="7620000" cy="6170920"/>
          </a:xfrm>
          <a:prstGeom prst="rect">
            <a:avLst/>
          </a:prstGeom>
          <a:noFill/>
        </p:spPr>
        <p:txBody>
          <a:bodyPr wrap="square" rtlCol="0">
            <a:spAutoFit/>
          </a:bodyPr>
          <a:lstStyle/>
          <a:p>
            <a:r>
              <a:rPr lang="en-US" sz="1200" dirty="0">
                <a:latin typeface="Gotham Narrow SSm A"/>
              </a:rPr>
              <a:t>Cara Anna, “COVID-19 Cases in Africa Surpass 1 Million–But the True Toll is Likely Higher,” </a:t>
            </a:r>
            <a:r>
              <a:rPr lang="en-US" sz="1200" i="1" dirty="0">
                <a:latin typeface="Gotham Narrow SSm A"/>
              </a:rPr>
              <a:t>TIME Magazine, </a:t>
            </a:r>
            <a:r>
              <a:rPr lang="en-US" sz="1200" dirty="0">
                <a:latin typeface="Gotham Narrow SSm A"/>
              </a:rPr>
              <a:t>Aug. 7, 2020, </a:t>
            </a:r>
            <a:r>
              <a:rPr lang="en-US" sz="1200" dirty="0">
                <a:hlinkClick r:id="rId2"/>
              </a:rPr>
              <a:t>https://time.com/5877350/africa-covid-19-cases-million/</a:t>
            </a:r>
            <a:r>
              <a:rPr lang="en-US" sz="1200" dirty="0"/>
              <a:t>.</a:t>
            </a:r>
            <a:endParaRPr lang="en-US" sz="1200" dirty="0">
              <a:latin typeface="Gotham Narrow SSm A"/>
            </a:endParaRPr>
          </a:p>
          <a:p>
            <a:endParaRPr lang="en-US" sz="1200" b="0" i="0" dirty="0">
              <a:effectLst/>
              <a:latin typeface="Gotham Narrow SSm A"/>
            </a:endParaRPr>
          </a:p>
          <a:p>
            <a:r>
              <a:rPr lang="en-US" sz="1200" dirty="0">
                <a:latin typeface="Gotham Narrow SSm A"/>
              </a:rPr>
              <a:t>Kristin </a:t>
            </a:r>
            <a:r>
              <a:rPr lang="en-US" sz="1200" dirty="0" err="1">
                <a:latin typeface="Gotham Narrow SSm A"/>
              </a:rPr>
              <a:t>Bietsch</a:t>
            </a:r>
            <a:r>
              <a:rPr lang="en-US" sz="1200" dirty="0">
                <a:latin typeface="Gotham Narrow SSm A"/>
              </a:rPr>
              <a:t>, Jessica Williamson, and Margaret Reeves, “Family Planning During and After the West African Ebola Crisis,” </a:t>
            </a:r>
            <a:r>
              <a:rPr lang="en-US" sz="1200" i="1" dirty="0">
                <a:latin typeface="Gotham Narrow SSm A"/>
              </a:rPr>
              <a:t>Studies in Family Planning</a:t>
            </a:r>
            <a:r>
              <a:rPr lang="en-US" sz="1200" dirty="0">
                <a:latin typeface="Gotham Narrow SSm A"/>
              </a:rPr>
              <a:t> 51, no. 1 (2020): 71-86</a:t>
            </a:r>
            <a:r>
              <a:rPr lang="en-US" sz="1200" b="0" i="0" dirty="0">
                <a:effectLst/>
                <a:latin typeface="Gotham Narrow SSm A"/>
              </a:rPr>
              <a:t>, </a:t>
            </a:r>
            <a:r>
              <a:rPr lang="en-US" sz="1200" b="0" i="0" u="none" strike="noStrike" dirty="0">
                <a:effectLst/>
                <a:latin typeface="Gotham Narrow SSm A"/>
                <a:hlinkClick r:id="rId3">
                  <a:extLst>
                    <a:ext uri="{A12FA001-AC4F-418D-AE19-62706E023703}">
                      <ahyp:hlinkClr xmlns:ahyp="http://schemas.microsoft.com/office/drawing/2018/hyperlinkcolor" val="tx"/>
                    </a:ext>
                  </a:extLst>
                </a:hlinkClick>
              </a:rPr>
              <a:t>http://dx.doi.org/10.1111/sifp.12110</a:t>
            </a:r>
            <a:r>
              <a:rPr lang="en-US" sz="1200" b="0" i="0" dirty="0">
                <a:effectLst/>
                <a:latin typeface="Gotham Narrow SSm A"/>
              </a:rPr>
              <a:t>.</a:t>
            </a:r>
          </a:p>
          <a:p>
            <a:endParaRPr lang="en-US" sz="1200" dirty="0">
              <a:latin typeface="Gotham Narrow SSm A"/>
            </a:endParaRPr>
          </a:p>
          <a:p>
            <a:r>
              <a:rPr lang="en-US" sz="1200" b="0" i="0" dirty="0" err="1">
                <a:effectLst/>
                <a:latin typeface="Gotham Narrow SSm A"/>
              </a:rPr>
              <a:t>Cartographie</a:t>
            </a:r>
            <a:r>
              <a:rPr lang="en-US" sz="1200" b="0" i="0" dirty="0">
                <a:effectLst/>
                <a:latin typeface="Gotham Narrow SSm A"/>
              </a:rPr>
              <a:t> des </a:t>
            </a:r>
            <a:r>
              <a:rPr lang="en-US" sz="1200" b="0" i="0" dirty="0" err="1">
                <a:effectLst/>
                <a:latin typeface="Gotham Narrow SSm A"/>
              </a:rPr>
              <a:t>facteurs</a:t>
            </a:r>
            <a:r>
              <a:rPr lang="en-US" sz="1200" b="0" i="0" dirty="0">
                <a:effectLst/>
                <a:latin typeface="Gotham Narrow SSm A"/>
              </a:rPr>
              <a:t> de </a:t>
            </a:r>
            <a:r>
              <a:rPr lang="en-US" sz="1200" b="0" i="0" dirty="0" err="1">
                <a:effectLst/>
                <a:latin typeface="Gotham Narrow SSm A"/>
              </a:rPr>
              <a:t>risque</a:t>
            </a:r>
            <a:r>
              <a:rPr lang="en-US" sz="1200" b="0" i="0" dirty="0">
                <a:effectLst/>
                <a:latin typeface="Gotham Narrow SSm A"/>
              </a:rPr>
              <a:t> de propagation du COVID-19 </a:t>
            </a:r>
            <a:r>
              <a:rPr lang="en-US" sz="1200" b="0" i="0" dirty="0" err="1">
                <a:effectLst/>
                <a:latin typeface="Gotham Narrow SSm A"/>
              </a:rPr>
              <a:t>en</a:t>
            </a:r>
            <a:r>
              <a:rPr lang="en-US" sz="1200" b="0" i="0" dirty="0">
                <a:effectLst/>
                <a:latin typeface="Gotham Narrow SSm A"/>
              </a:rPr>
              <a:t> Afrique, Centre </a:t>
            </a:r>
            <a:r>
              <a:rPr lang="en-US" sz="1200" b="0" i="0" dirty="0" err="1">
                <a:effectLst/>
                <a:latin typeface="Gotham Narrow SSm A"/>
              </a:rPr>
              <a:t>d’Études</a:t>
            </a:r>
            <a:r>
              <a:rPr lang="en-US" sz="1200" b="0" i="0" dirty="0">
                <a:effectLst/>
                <a:latin typeface="Gotham Narrow SSm A"/>
              </a:rPr>
              <a:t> </a:t>
            </a:r>
            <a:r>
              <a:rPr lang="en-US" sz="1200" b="0" i="0" dirty="0" err="1">
                <a:effectLst/>
                <a:latin typeface="Gotham Narrow SSm A"/>
              </a:rPr>
              <a:t>Stratégiques</a:t>
            </a:r>
            <a:r>
              <a:rPr lang="en-US" sz="1200" b="0" i="0" dirty="0">
                <a:effectLst/>
                <a:latin typeface="Gotham Narrow SSm A"/>
              </a:rPr>
              <a:t> </a:t>
            </a:r>
            <a:r>
              <a:rPr lang="en-US" sz="1200" b="0" i="0" dirty="0" err="1">
                <a:effectLst/>
                <a:latin typeface="Gotham Narrow SSm A"/>
              </a:rPr>
              <a:t>en</a:t>
            </a:r>
            <a:r>
              <a:rPr lang="en-US" sz="1200" b="0" i="0" dirty="0">
                <a:effectLst/>
                <a:latin typeface="Gotham Narrow SSm A"/>
              </a:rPr>
              <a:t> Afrique, April 13, 2020, </a:t>
            </a:r>
            <a:r>
              <a:rPr lang="en-US" sz="1200" dirty="0">
                <a:hlinkClick r:id="rId4"/>
              </a:rPr>
              <a:t>https://africacenter.org/fr/spotlight/cartographie-des-facteurs-de-risque-de-propagation-du-covid-19-en-afrique/</a:t>
            </a:r>
            <a:r>
              <a:rPr lang="en-US" sz="1200" dirty="0"/>
              <a:t>.</a:t>
            </a:r>
          </a:p>
          <a:p>
            <a:endParaRPr lang="en-US" sz="1200" dirty="0"/>
          </a:p>
          <a:p>
            <a:r>
              <a:rPr lang="en-US" sz="1200" dirty="0"/>
              <a:t>Les </a:t>
            </a:r>
            <a:r>
              <a:rPr lang="en-US" sz="1200" dirty="0" err="1"/>
              <a:t>paysages</a:t>
            </a:r>
            <a:r>
              <a:rPr lang="en-US" sz="1200" dirty="0"/>
              <a:t> </a:t>
            </a:r>
            <a:r>
              <a:rPr lang="en-US" sz="1200" dirty="0" err="1"/>
              <a:t>variés</a:t>
            </a:r>
            <a:r>
              <a:rPr lang="en-US" sz="1200" dirty="0"/>
              <a:t> de la COVID-19 </a:t>
            </a:r>
            <a:r>
              <a:rPr lang="en-US" sz="1200" dirty="0" err="1"/>
              <a:t>en</a:t>
            </a:r>
            <a:r>
              <a:rPr lang="en-US" sz="1200" dirty="0"/>
              <a:t> Afrique, Centre </a:t>
            </a:r>
            <a:r>
              <a:rPr lang="en-US" sz="1200" dirty="0" err="1"/>
              <a:t>d’Études</a:t>
            </a:r>
            <a:r>
              <a:rPr lang="en-US" sz="1200" dirty="0"/>
              <a:t> </a:t>
            </a:r>
            <a:r>
              <a:rPr lang="en-US" sz="1200" dirty="0" err="1"/>
              <a:t>Stratégiques</a:t>
            </a:r>
            <a:r>
              <a:rPr lang="en-US" sz="1200" dirty="0"/>
              <a:t> </a:t>
            </a:r>
            <a:r>
              <a:rPr lang="en-US" sz="1200" dirty="0" err="1"/>
              <a:t>en</a:t>
            </a:r>
            <a:r>
              <a:rPr lang="en-US" sz="1200" dirty="0"/>
              <a:t> Afrique, July 30, 2020, </a:t>
            </a:r>
            <a:r>
              <a:rPr lang="en-US" sz="1200" dirty="0">
                <a:hlinkClick r:id="rId5"/>
              </a:rPr>
              <a:t>https://africacenter.org/fr/spotlight/les-paysages-varies-de-la-covid-en-afrique/</a:t>
            </a:r>
            <a:r>
              <a:rPr lang="en-US" sz="1200" dirty="0"/>
              <a:t>.</a:t>
            </a:r>
          </a:p>
          <a:p>
            <a:endParaRPr lang="en-US" sz="1200" dirty="0"/>
          </a:p>
          <a:p>
            <a:r>
              <a:rPr lang="en-US" sz="1200" dirty="0"/>
              <a:t>ET </a:t>
            </a:r>
            <a:r>
              <a:rPr lang="en-US" sz="1200" dirty="0" err="1"/>
              <a:t>HealthWorld</a:t>
            </a:r>
            <a:r>
              <a:rPr lang="en-US" sz="1200" dirty="0"/>
              <a:t>, “COVID-19 Compromised Access to 1.85 Million Abortions: Study,” June 8, 2020.</a:t>
            </a:r>
          </a:p>
          <a:p>
            <a:endParaRPr lang="en-US" sz="1200" b="0" i="0" dirty="0">
              <a:effectLst/>
              <a:latin typeface="Gotham Narrow SSm A"/>
            </a:endParaRPr>
          </a:p>
          <a:p>
            <a:r>
              <a:rPr lang="en-US" sz="1200" dirty="0"/>
              <a:t>IPPF, “COVID-19 Pandemic Cuts Access to Sexual and Reproductive Healthcare for Women Around the World,” April 9, 2020.</a:t>
            </a:r>
          </a:p>
          <a:p>
            <a:endParaRPr lang="en-US" sz="1200" dirty="0"/>
          </a:p>
          <a:p>
            <a:r>
              <a:rPr lang="en-US" sz="1200" dirty="0"/>
              <a:t>Rachel K. Jones, Laura Lindberg, Elizabeth Witwer, “COVID-19 Abortion Bans and Their Implications for Public Health,” </a:t>
            </a:r>
            <a:r>
              <a:rPr lang="en-US" sz="1200" i="1" dirty="0"/>
              <a:t>Perspectives on Sexual and Reproductive Health</a:t>
            </a:r>
            <a:r>
              <a:rPr lang="en-US" sz="1200" dirty="0"/>
              <a:t> 52, no. 2 (2020). </a:t>
            </a:r>
          </a:p>
          <a:p>
            <a:endParaRPr lang="en-US" sz="1200" dirty="0">
              <a:latin typeface="Gotham Narrow SSm A"/>
            </a:endParaRPr>
          </a:p>
          <a:p>
            <a:r>
              <a:rPr lang="en-US" sz="1200" dirty="0"/>
              <a:t>PAI, </a:t>
            </a:r>
            <a:r>
              <a:rPr lang="en-US" sz="1200" i="1" dirty="0"/>
              <a:t>Mitigating COVID-19 Impacts on Sexual and Reproductive Health and Rights in Low- and Middle-Income Countries: A Civil Society Call to Action</a:t>
            </a:r>
            <a:r>
              <a:rPr lang="en-US" sz="1200" dirty="0"/>
              <a:t> (2020). </a:t>
            </a:r>
          </a:p>
          <a:p>
            <a:endParaRPr lang="en-US" sz="1200" b="0" i="0" dirty="0">
              <a:effectLst/>
              <a:latin typeface="Gotham Narrow SSm A"/>
            </a:endParaRPr>
          </a:p>
          <a:p>
            <a:r>
              <a:rPr lang="en-US" sz="1200" dirty="0" err="1"/>
              <a:t>Equipop</a:t>
            </a:r>
            <a:r>
              <a:rPr lang="en-US" sz="1200" dirty="0"/>
              <a:t>, </a:t>
            </a:r>
            <a:r>
              <a:rPr lang="en-US" sz="1200" i="1" dirty="0"/>
              <a:t>Protecting Women’s Health and Rights During COVID-19: Experiences and Feminist Perspectives From West African Civil Society </a:t>
            </a:r>
            <a:r>
              <a:rPr lang="en-US" sz="1200" dirty="0"/>
              <a:t>(2020), </a:t>
            </a:r>
            <a:r>
              <a:rPr lang="en-US" sz="1200" dirty="0">
                <a:hlinkClick r:id="rId6"/>
              </a:rPr>
              <a:t>https://equipop.org/wp-content/uploads/2020/07/Rapport-Enquete-Covid19-ANGLAIS.pdf</a:t>
            </a:r>
            <a:r>
              <a:rPr lang="en-US" sz="1200" dirty="0"/>
              <a:t>.</a:t>
            </a:r>
          </a:p>
          <a:p>
            <a:endParaRPr lang="en-US" sz="1200" b="0" i="0" dirty="0">
              <a:effectLst/>
              <a:latin typeface="Gotham Narrow SSm A"/>
            </a:endParaRPr>
          </a:p>
          <a:p>
            <a:endParaRPr lang="en-US" sz="1200" dirty="0"/>
          </a:p>
          <a:p>
            <a:endParaRPr lang="en-US" sz="1200" dirty="0"/>
          </a:p>
          <a:p>
            <a:endParaRPr lang="en-US" sz="1200" dirty="0"/>
          </a:p>
          <a:p>
            <a:endParaRPr lang="en-US" sz="1100" dirty="0"/>
          </a:p>
        </p:txBody>
      </p:sp>
    </p:spTree>
    <p:extLst>
      <p:ext uri="{BB962C8B-B14F-4D97-AF65-F5344CB8AC3E}">
        <p14:creationId xmlns:p14="http://schemas.microsoft.com/office/powerpoint/2010/main" val="33947779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533400"/>
            <a:ext cx="5257799" cy="685800"/>
          </a:xfrm>
        </p:spPr>
        <p:txBody>
          <a:bodyPr/>
          <a:lstStyle/>
          <a:p>
            <a:r>
              <a:rPr lang="en-US" dirty="0"/>
              <a:t>RESOURCES </a:t>
            </a:r>
          </a:p>
        </p:txBody>
      </p:sp>
      <p:sp>
        <p:nvSpPr>
          <p:cNvPr id="2" name="TextBox 1">
            <a:extLst>
              <a:ext uri="{FF2B5EF4-FFF2-40B4-BE49-F238E27FC236}">
                <a16:creationId xmlns:a16="http://schemas.microsoft.com/office/drawing/2014/main" id="{50B12464-4AEE-40F9-BEB0-6663A2B77D3A}"/>
              </a:ext>
            </a:extLst>
          </p:cNvPr>
          <p:cNvSpPr txBox="1"/>
          <p:nvPr/>
        </p:nvSpPr>
        <p:spPr>
          <a:xfrm>
            <a:off x="762000" y="1295400"/>
            <a:ext cx="7620000" cy="5432256"/>
          </a:xfrm>
          <a:prstGeom prst="rect">
            <a:avLst/>
          </a:prstGeom>
          <a:noFill/>
        </p:spPr>
        <p:txBody>
          <a:bodyPr wrap="square" rtlCol="0">
            <a:spAutoFit/>
          </a:bodyPr>
          <a:lstStyle/>
          <a:p>
            <a:r>
              <a:rPr lang="en-US" sz="1200" dirty="0"/>
              <a:t>Taylor Riley et al., “Estimates of the Potential Impact of the COVID-19 Pandemic on Sexual and Reproductive Health in Low- and Middle-Income Countries,” </a:t>
            </a:r>
            <a:r>
              <a:rPr lang="en-US" sz="1200" i="1" dirty="0"/>
              <a:t>International Perspectives on Sexual and Reproductive Health </a:t>
            </a:r>
            <a:r>
              <a:rPr lang="en-US" sz="1200" dirty="0"/>
              <a:t>46 (2020): 73-76, </a:t>
            </a:r>
            <a:r>
              <a:rPr lang="en-US" sz="1200" dirty="0">
                <a:hlinkClick r:id="rId2"/>
              </a:rPr>
              <a:t>https://www.guttmacher.org/journals/ipsrh/2020/04/estimates-potential-impact-covid-19-pandemic-sexual-and-reproductive-health</a:t>
            </a:r>
            <a:r>
              <a:rPr lang="en-US" sz="1200" dirty="0"/>
              <a:t>.</a:t>
            </a:r>
          </a:p>
          <a:p>
            <a:endParaRPr lang="en-US" sz="1200" b="0" i="0" dirty="0">
              <a:effectLst/>
              <a:latin typeface="Gotham Narrow SSm A"/>
            </a:endParaRPr>
          </a:p>
          <a:p>
            <a:r>
              <a:rPr lang="en-US" sz="1200" dirty="0"/>
              <a:t>Laura </a:t>
            </a:r>
            <a:r>
              <a:rPr lang="en-US" sz="1200" b="0" i="0" dirty="0" err="1">
                <a:effectLst/>
                <a:latin typeface="Gotham Narrow SSm A"/>
              </a:rPr>
              <a:t>Sochas</a:t>
            </a:r>
            <a:r>
              <a:rPr lang="en-US" sz="1200" b="0" i="0" dirty="0">
                <a:effectLst/>
                <a:latin typeface="Gotham Narrow SSm A"/>
              </a:rPr>
              <a:t>, Andrew Amos Channon, and Sara Nam, “Counting </a:t>
            </a:r>
            <a:r>
              <a:rPr lang="en-US" sz="1200" dirty="0">
                <a:latin typeface="Gotham Narrow SSm A"/>
              </a:rPr>
              <a:t>I</a:t>
            </a:r>
            <a:r>
              <a:rPr lang="en-US" sz="1200" b="0" i="0" dirty="0">
                <a:effectLst/>
                <a:latin typeface="Gotham Narrow SSm A"/>
              </a:rPr>
              <a:t>ndirect Crisis-Related Deaths in the Context of a Low-Resilience Health System: The Case of Maternal and Neonatal Health During the Ebola Epidemic in Sierra Leone,” </a:t>
            </a:r>
            <a:r>
              <a:rPr lang="en-US" sz="1200" b="0" i="1" dirty="0">
                <a:effectLst/>
                <a:latin typeface="Gotham Narrow SSm A"/>
              </a:rPr>
              <a:t>Health Policy and Planning</a:t>
            </a:r>
            <a:r>
              <a:rPr lang="en-US" sz="1200" b="0" i="0" dirty="0">
                <a:effectLst/>
                <a:latin typeface="Gotham Narrow SSm A"/>
              </a:rPr>
              <a:t> 32 (2017, suppl. 3): iii32-iii39, </a:t>
            </a:r>
            <a:r>
              <a:rPr lang="en-US" sz="1200" b="0" i="0" u="none" strike="noStrike" dirty="0">
                <a:effectLst/>
                <a:latin typeface="Gotham Narrow SSm A"/>
                <a:hlinkClick r:id="rId3">
                  <a:extLst>
                    <a:ext uri="{A12FA001-AC4F-418D-AE19-62706E023703}">
                      <ahyp:hlinkClr xmlns:ahyp="http://schemas.microsoft.com/office/drawing/2018/hyperlinkcolor" val="tx"/>
                    </a:ext>
                  </a:extLst>
                </a:hlinkClick>
              </a:rPr>
              <a:t>http://dx.doi.org/10.1093/heapol/czx108</a:t>
            </a:r>
            <a:r>
              <a:rPr lang="en-US" sz="1200" b="0" i="0" dirty="0">
                <a:effectLst/>
                <a:latin typeface="Gotham Narrow SSm A"/>
              </a:rPr>
              <a:t>.</a:t>
            </a:r>
            <a:endParaRPr lang="en-US" sz="1200" dirty="0">
              <a:latin typeface="Gotham Narrow SSm A"/>
            </a:endParaRPr>
          </a:p>
          <a:p>
            <a:endParaRPr lang="en-US" sz="1200" dirty="0"/>
          </a:p>
          <a:p>
            <a:r>
              <a:rPr lang="en-US" sz="1200" dirty="0"/>
              <a:t>Emily Stammer et al., Rapid Evidence Summary: Lessons for COVID-19: Impact of Prior Disease Outbreaks on Maternal, Newborn, and Child Health, Voluntary Family Planning, and Reproductive Health Services (2020). </a:t>
            </a:r>
          </a:p>
          <a:p>
            <a:endParaRPr lang="en-US" sz="1200" dirty="0"/>
          </a:p>
          <a:p>
            <a:r>
              <a:rPr lang="en-US" sz="1200" dirty="0"/>
              <a:t>UNPFA, “Impact of the COVID-19 Pandemic on Family Planning and Ending Gender-Based Violence, Female Genital Mutilation, and Child Marriage” (2020).</a:t>
            </a:r>
          </a:p>
          <a:p>
            <a:endParaRPr lang="en-US" sz="1200" dirty="0"/>
          </a:p>
          <a:p>
            <a:r>
              <a:rPr lang="en-US" sz="1200" b="0" i="0" dirty="0">
                <a:solidFill>
                  <a:schemeClr val="accent4"/>
                </a:solidFill>
                <a:effectLst/>
                <a:latin typeface="Helvetica" panose="020B0604020202020204" pitchFamily="34" charset="0"/>
              </a:rPr>
              <a:t>World Health Organization (WHO), </a:t>
            </a:r>
            <a:r>
              <a:rPr lang="en-US" sz="1200" b="0" i="1" dirty="0">
                <a:solidFill>
                  <a:schemeClr val="accent4"/>
                </a:solidFill>
                <a:effectLst/>
                <a:latin typeface="Helvetica" panose="020B0604020202020204" pitchFamily="34" charset="0"/>
              </a:rPr>
              <a:t>WHO Recommendations on Self-Care Interventions: Self-Management of Medical Abortion </a:t>
            </a:r>
            <a:r>
              <a:rPr lang="en-US" sz="1200" b="0" i="0" dirty="0">
                <a:solidFill>
                  <a:schemeClr val="accent4"/>
                </a:solidFill>
                <a:effectLst/>
                <a:latin typeface="Helvetica" panose="020B0604020202020204" pitchFamily="34" charset="0"/>
              </a:rPr>
              <a:t>(2020), </a:t>
            </a:r>
            <a:r>
              <a:rPr lang="en-US" sz="1200" b="0" i="0" u="none" strike="noStrike" dirty="0">
                <a:solidFill>
                  <a:srgbClr val="008DC9"/>
                </a:solidFill>
                <a:effectLst/>
                <a:latin typeface="Helvetica" panose="020B0604020202020204" pitchFamily="34" charset="0"/>
                <a:hlinkClick r:id="rId4"/>
              </a:rPr>
              <a:t>https://apps.who.int/iris/handle/10665/332334</a:t>
            </a:r>
            <a:r>
              <a:rPr lang="en-US" sz="1200" b="0" i="0" dirty="0">
                <a:solidFill>
                  <a:srgbClr val="333333"/>
                </a:solidFill>
                <a:effectLst/>
                <a:latin typeface="Helvetica" panose="020B0604020202020204" pitchFamily="34" charset="0"/>
              </a:rPr>
              <a:t>.</a:t>
            </a:r>
            <a:endParaRPr lang="en-US" sz="1600" dirty="0"/>
          </a:p>
          <a:p>
            <a:endParaRPr lang="en-US" sz="1200" dirty="0"/>
          </a:p>
          <a:p>
            <a:endParaRPr lang="en-US" sz="1200" dirty="0"/>
          </a:p>
          <a:p>
            <a:endParaRPr lang="en-US" sz="1200" dirty="0"/>
          </a:p>
          <a:p>
            <a:r>
              <a:rPr lang="en-US" sz="1200" b="1" dirty="0"/>
              <a:t>Photo credits:</a:t>
            </a:r>
            <a:r>
              <a:rPr lang="en-US" sz="1200" dirty="0"/>
              <a:t> All images courtesy of Images of Empowerment, </a:t>
            </a:r>
            <a:r>
              <a:rPr lang="en-US" sz="1200" dirty="0">
                <a:hlinkClick r:id="rId5"/>
              </a:rPr>
              <a:t>https://www.imagesofempowerment.org/</a:t>
            </a:r>
            <a:r>
              <a:rPr lang="en-US" sz="1200" dirty="0"/>
              <a:t>.</a:t>
            </a:r>
          </a:p>
          <a:p>
            <a:endParaRPr lang="en-US" sz="1200" b="0" i="0" dirty="0">
              <a:effectLst/>
              <a:latin typeface="Gotham Narrow SSm A"/>
            </a:endParaRPr>
          </a:p>
          <a:p>
            <a:endParaRPr lang="en-US" sz="1200" dirty="0"/>
          </a:p>
          <a:p>
            <a:endParaRPr lang="en-US" sz="1200" dirty="0"/>
          </a:p>
          <a:p>
            <a:endParaRPr lang="en-US" sz="1200" dirty="0"/>
          </a:p>
          <a:p>
            <a:endParaRPr lang="en-US" sz="1100" dirty="0"/>
          </a:p>
        </p:txBody>
      </p:sp>
    </p:spTree>
    <p:extLst>
      <p:ext uri="{BB962C8B-B14F-4D97-AF65-F5344CB8AC3E}">
        <p14:creationId xmlns:p14="http://schemas.microsoft.com/office/powerpoint/2010/main" val="8569332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lstStyle/>
          <a:p>
            <a:r>
              <a:rPr lang="en-US" dirty="0"/>
              <a:t>THANK YOU</a:t>
            </a:r>
          </a:p>
        </p:txBody>
      </p:sp>
      <p:sp>
        <p:nvSpPr>
          <p:cNvPr id="6" name="Text Placeholder 5">
            <a:extLst>
              <a:ext uri="{FF2B5EF4-FFF2-40B4-BE49-F238E27FC236}">
                <a16:creationId xmlns:a16="http://schemas.microsoft.com/office/drawing/2014/main" id="{ED91DB85-AE12-4C2E-B465-AD8CC298DF5A}"/>
              </a:ext>
            </a:extLst>
          </p:cNvPr>
          <p:cNvSpPr>
            <a:spLocks noGrp="1"/>
          </p:cNvSpPr>
          <p:nvPr>
            <p:ph type="body" sz="quarter" idx="10"/>
          </p:nvPr>
        </p:nvSpPr>
        <p:spPr/>
        <p:txBody>
          <a:bodyPr/>
          <a:lstStyle/>
          <a:p>
            <a:endParaRPr lang="en-US"/>
          </a:p>
        </p:txBody>
      </p:sp>
      <p:sp>
        <p:nvSpPr>
          <p:cNvPr id="8" name="Text Placeholder 7">
            <a:extLst>
              <a:ext uri="{FF2B5EF4-FFF2-40B4-BE49-F238E27FC236}">
                <a16:creationId xmlns:a16="http://schemas.microsoft.com/office/drawing/2014/main" id="{6236A9DA-6CC3-41AD-AE24-AE0A0E5E368C}"/>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537111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HV2OUfO8+LqUwQAAA0QAAAdAAAAdW5pdmVyc2FsL2NvbW1vbl9tZXNzYWdlcy5sbmetV/9u2zYQ/r9A34EQUGADNrcd0KIYEgeyxNhCZMmV6DjZDwiMxNhEKDGVKLfZX3uaPdieZEdKbuykg6SkgG1YtO+74913H49HJ19ygbasrLgsjq23ozcWYkUqM16sj60lOf35g4UqRYuMClmwY6uQFjoZv3xxJGixrumawfeXLxA6yllVwWM11k/3z4hnx9ZikjjhfGEHl4kfTsNk4k2tsSPzW1rcIV+u5R/lD7+8//Dl7bv3Px69bi37AMVz2/cPoZBBevemB1BAotBPAA37SYAviDXWn8PswiXxvQBb4/bLMOtFhM+tsf7stFtGEQ5IEvueixMvToKQmFz4mGDXGl/KGm3oliEl0Zazz0htGFRS8ZKhSvDM/JBKWChq1uXMDee2FyQRjknkOcQLA2scy7K8+8nA0lptZAnuKpTxil4JlhmfwBnz+23JKnBNFXAKwUttOPxT5pQXo07Xkb3ygmlCwtCPExy4uxVrjIsMuSXVbgaiRHaMIwAoacXKJ9gmhmXGHNlCDEOYedOZD2+iQ5jx9UbAWw2NY4GhBgtWdFkBR3AE7IrjVRi5OmngClF0S6vqsyyzA37sF6oL2AucECjokD1wojF2wFBjDspRlixVXWBzHMf2FCeT8AKIDH0XDrEIz6DdzoZYXOIYWgTHXTaBfe5NbU143WI7/u/6K6WazuIO0TQFO52+LZd1BSs6pdAFptOqYV5i/HEJVfNs/xtd3ABCYk291nzLIIQy62YPaIqDXc2fj0vvt+TU9nzsJkAoN1wlxIiddkZBHgqpEBVC6g2AX5ptaZEydMVSWgPh7+BvGc/M33SxTSSfav4XoqqVlletKgUuvng1el5oHvFBTVe0LHr0+QOoA018vNm8rmCnSrH8VnXtYi8To+8SxXP3pbvufzfVpy7P3NED/0O3EzfCNPGg2ydc9rfAcBRp8YXTQ/S38oJTcLRo9A0E0CuuB/gMwhYgkOipGOeQ+YMQzqEiA+xXeBJ7ROeYXVVcdZ7ZplBNvb/NkRSGJMEUu+fJFbuW0P+C0W1zdIOEG+KMnuBsECH2JosDnW5RAgho3YwPEJLgOew/64G5nONdBht5PcjEStYiM3Im+I2RWKhNnbPHM8t1KXOzKmi166VG4U+eE0Wzuahxuhhw9sbYjpxZ4tiBg/W4q3tY9DQCLuuYfBInvj3R5kDqnKp0A+fKtayLrCdQM7G6+NQGsDalMaNluvn37396YjyIpFlF7eqvg0CgQ7Uu4a9gvwdSserPLhBiTw7tzEMfq3bC39n1HPiJB3T4LpM0bQ6tXOawNOr2C2xri2YTYjuzORAyNvyTdZl2jyn7CHM7OgNRMrOoNZ7T8gYUjUgpBqGYVGsCqmHe7y9ZtRK8YENsn3cm6A0Tb5HYrmtunNB8gqc3zVmawVydtldPAVfPvmDOzA5A8B7gsYyrgYDmjNnJCzR683zf5tvHR87Xp8pc3I9e793j/wNQSwMEFAACAAgAdXY5R4ym9/DSBAAAZxcAACcAAAB1bml2ZXJzYWwvZmxhc2hfcHVibGlzaGluZ19zZXR0aW5ncy54bWzNWNty4jgQfecrVN6axwmQ2yQUkCKJqVADhgVnM1NbW5SwBdZGljySDMM87dfsh+2XbAuHWwhE7BTZVB4Icp/TrVZ36+Dy1feYoTGRigpecYpHBQcRHoiQ8lHFuffrHy8cpDTmIWaCk4rDhYOuqrlykg4YVVGPaA2mCgENV6VEV5xI66SUz08mkyOqEmmeCpZq4FdHgYjziSSKcE1kPmF4Ch96mhDlVHM5hMrZUkuEKSOIhhACpyY6zOoMq8jJZ2YDHDyOpEh5eCOYkEiOBhXnl4ua+ZvbZFS3NCbcbE5VYdEs6xIOQ2riwaxHfxAUETqKIPBi4dRBExrqqOKcFI4ND9jnN3lm7NkusOG5EbAdrp8cxETjEGucfc08SjIkEvJKVFXLlADp2tqKpSbf9WIhWwqnHMc08OEJMrmqOLd+v+vW3a7r3bj9+24zC9Ua4Tf8pmuF6TUbt27fa/tur3/nt5p7g3z3i78HaN/IrOk7Xbfner7b7V832nsi7INaYtxWrdHcE/PgXvca/r6evFprX0jnru3ZYe6+dtxus+F97vvtdtNvdJaoWQ2vVGs5v174ZWgQkcrV8tZRGg84pgymxrMaV0TD3GFYjogv6hS6cYiZIg76MyGjX1PMqJ6aDoXx9EhIUlMJCXTXdF/FMR3lLOkyQggMWnLR22eXi9b+dLG29XzmfbmtF6MsL6ZWJxJavHH0xcLZIvzL093hbwm0PKYhER6WcjayNjfwagjHy+lYPDk/3x3FFm9lrDUOIhilej4JV1fmVkPB1wrEfEcDwcJFYkk8IKGHY7JyQ/QeKa+DZdFBQyhlBimvSYqZg6iGIwgWYJUOlKZ6difVVy0RcMHdR1Crt3EkQYSlWqvbRfLMLRBUf/eEJuqPLBfZ0jZTl4foVuIJ3I025h3Cbczu4KSYOS0irYKQWO1hiWqM2Rh3521vY9zC8pFI5AvBrOw78+JGDT4UVrHH0Mk2hg9koKgmNqbX1Mr1g0hZiKYiRYw+EqQFgujTGP6LCFrVD2goRTxbBY2jkWLQPGhMyYSEVzaOvoKLOAUkyKuEEZ15+JbSH2hAhkICL8FjKDZYpyrjP9qLOMFKLUnxPMYP2S3c8G7dLx/MBnE4xqBo9iOHCUDiRB+CH8PeuQAXjAnI5goFZCbAKZS1OZ+QhjMzm21a+47weHbo5iBnpHDcFOLJOOFBALOK8pTYEgaYI8HZFOEA2kuZEhpTkSpYyYolo1b/KcAMiiifhTqCkQrOZGg3IArF45PTs/NPF5elo/w/f/39cSfoSWl0GDbeMqlxs1OfWiOfaeFXcFs0px3qmfJ8BbRVf1rj9g1zhxa1Rr6gSK2xz3WpNXBDnb6C3KFRN7B1IWMzbsKN83z558qTtNm8+8t5o0leligzRfceFUrPrXVv7hBk+r7p90o2ne0JBAkLIhgNQ/Nz2xIzk382tu17H47OtaI1J2QlErrub1aEcNhWs9LOrde22vBnSxFlhEJnRSRYKQ4suaWm/N9NPVAko0z+gCZhNAbxFb7ZZfMzo3/bqDjkrXGwafomE/GnfrRl4/RAE5FgGURQRAcrvHd/4xwyve8pY9m3xcuqtbdTi7cm669zzZOYchpDHo08XrwDrp6dFsr5lx/lcsC2/nK8mvsXUEsDBBQAAgAIAHV2OUfDRtYBtAIAAE8KAAAhAAAAdW5pdmVyc2FsL2ZsYXNoX3NraW5fc2V0dGluZ3MueG1slVbbbtswDH3fVwTZe91d0wFugDbNgALdWqxF32WbsYXIkiHJ6fL3E2WplpI49kIUiMhzxItIpqnaUr78MJuluWBCPoPWlJcKNV43o8X1PGu1FvwiF1wD1xdcyJqw+fLjT/tJE4scY4kdyKmcDcmhd7OwnykU5+PbAmWIkIu6IXz/IEpxkZF8W0rR8mI0tGrfgGSUbw3y8sditR50wKjS9xrqKKb1Fco0SiNBKcCQvq9RRlmMZMC8p0v7mcjpXZ3P/oC2o4pqS7v5hDJEa0gJcZGvblCG8dzcHr/KAuU8QcNfbaBfPqMMQhnZg4wvv/uKMsgQTdv8T480UpRY0Jhz/hHfOUyQwowfRnWJMkrAhNDR6Cu48thc7wKQ+xrOfYrjKgV7wroeLAR89IzBUssW0sSfOpuqxNtjq818wHJDmDKAUNWDnkzQT6RV/ppY1+P+wBvlRQByih7xKlhbw6qLNwDG+h6/Wt3aVRHG964LApSwc8ogwl7ZI3+bsh4hA2WPfGa0gEfO9kfwQ0vH8U98S9xjnq++sQIn5ujr5U/eip4ecHBV4NopPKYWBSwVhvNCa8BXSxOr60JKjmJKOdnRkmgq+C/EZXubjEqTA4PrtNN9lWqqGZxqNxujWdLhe9nzeDd2vwl9bt15ps0Kv54TrUle1eY3Sc1njmdmxFwzT04zcEkaOMh7vhETOTWRW5AvQrCpXrjQEGJt2kNg0Q3WEDxNghKkyekap+6SU8XnbZ2BXJs3o+CbJtZ1uIqWFTN/+pXCGxQxYcDYMXVlruOEvvdkoHANAETmle/Y7tBZ6pZpymAHfu4DhU14KLNUmQ4darYb/QAbHbab00zqR7cm+kYJcbHhBOHVxCXihRMaxltek0zZxKKh9/u3vzjayH6RYeeF4XYK10nRzcZ+XEGjxH8k/wFQSwMEFAACAAgAdXY5R0SkzCymBAAAeBYAACYAAAB1bml2ZXJzYWwvaHRtbF9wdWJsaXNoaW5nX3NldHRpbmdzLnhtbM1Y23IaORB991eoZiuPAeNbbBfgwva4oIIHFsbrpLa2KDEjGK010qykgZCn/Zr9sHxJWsjcjMFiN3a2/IDR9DndanW3DlO++JIyNCJSUcErXqmw7yHCIxFTPqx4d+HN+1MPKY15jJngpOJx4aGL6l45y/uMqqRLtAZThYCGq/NMV7xE6+y8WByPxwWqMmmeCpZr4FeFSKTFTBJFuCaymDE8gQ89yYjyqnt7CJXt0q2Ic0YQjSEETk10mNV1yryiterj6GEoRc7jK8GERHLYr3i/nNbM38zGMl3TlHCzN1WFRbOsz3EcUxMOZl36laCE0GECcZf2jzw0prFOKt7h/oHhAfviOs+U3W4CG54rAbvh+tFBSjSOscb2q/UoyYBISCtRVS1zAqQra0uWmnzR8wW7FE84TmkUwhNkUlXxrsNex7/xO35w5ffuOk0bqjMibIRN3wnTbTau/V7QCv1urx7eNncGhf6ncAfQrpE507c7ftcPQr/Tu2y0dkS4B7XA+Le1RnNHzL1/2W2Eu3oKare7Qtr1VuCGqX9u+51mI/jYC1utZthoL1DTGl6q1nJxtfDL0CAil8vlrZM87XNMGQyNJzWuiIaxw7AcklDcUOjGAWaKeOjPjAx/zTGjemI6FKbTAyFZTWUk0h3TfRXPdJS3oLOEEBi05Ly3j8/mrf3hdGXrRet9sa1noyzPh1Y7EVq8cfSl/eN5+GdH28PfEGh5RGMiAizldGStb+DFEA4W07F0eHKyPYoN3spYaxwlMEr1bBIur8ysBoKvFIj5jvqCxfPEDqBWGeS0JilmHqIachzNn2pzEvqGMqhigy0VBlyvJTlKsFQrlThPh5nrUfX3QGii/rC7s0ubTH0eo2uJx3DZuZi3CXcxq0Pumck/kU5BSKx2sEQ1xlyMO7NGdjG+xfKBSBQKwZzs27NyRQ0+EE6xp9CbLob3pK+oJi6ml9TJ9b3IWYwmIkeMPhCkBYLo8xT+SwhaVgRoIEU6XWVYaaQYtAMaUTIm8YWLo8/gIs0BCXopY0RbD3/l9Cvqk4GQwEvwCIoN1qmy/IWdiDOs1IIUz2J8Z+/VRnDtf3pnNojjEQaNshs59DRJM/0a/Bj2zgW4YExANpcoIDMRzqGszfnENJ6auWzT2XeCR9NDNwc5JYXjphCP5YQHEcwaynPiShhhjgRnE4QjaC9lSmhERa5gxRaLpVb/KkALRZRPQx2CigZnMnYbEPulg8Oj45MPp2fnheK3v/95vxX0qB3aDBtvVjxcbVWczsgn6vYF3AYV6YZ6oiVfAG1UlM64XcPcoi6dkc9oTGfsU6XpDFzTmy8gt6jONeyNkKkZN/HaeT7/A+RRrKzf/eWiUQrPi46pRnsbzdH1a52rOoLc3TXD7rlLrwYCQQqiBJp9YH4SO2KmEs3FtnUXwmH4TrQm507Xfsf/zYkQjs9p+rm5DVpOG/7oKIvM1d9euvadNASW3FEl/nTTADTG0AoaUBmMpiCn4je7Pv7LMN/U/K95D7zafHyTGbf9h5WdgD9qxhEsowTK4tVK6effCj80Yf+nHNhv85c+K2955m8fVl+L7sH66tvi6t53UEsDBBQAAgAIAHV2OUe0Aaf8nwEAACwGAAAfAAAAdW5pdmVyc2FsL2h0bWxfc2tpbl9zZXR0aW5ncy5qc42UTU/DMAyG7/yKKlzRND4H3CY2pEk7IMENccg6r6uWxlGSlQ3Ef6fOBmtaFxZfmrdPX8eunM+TpFoiFcl98hmew/4p3gcNSPN2DWexrjr0gnThVD6Hl7wAlWsQDaT8+fRX/joQnLHQwXS2fSZbV/MTSG8WUrk6bhgLy2iO0UpGe2e0DZf4I6psX9WuolqbZ2vvUfdS1B6072m0hQyMOH0Mq15gA8YS7D/oQqYQmQ7C6iIPjtcDijqXYmGk3k4xw95MpqvM4lrPu/IvtwZs9cNXO6B/N3gYR3Yqd37ioWgmHt9SdJPGgnOwz3szpmBhJWegar79sP5AI+N2QQ26zF3uf+jhOUWdNjKDVpduhxQxpiuvVjcHFG3Ow8bviMsLiohQcgu2ZTW6oohANGtzxA80FjPqSAtt9/wXVSjnuc72qfsULEeHJduu7h0KDccfiWiEsDFCS2Yii66L44ip9+zgukbWKTfzihM1JyKT2HBgyZ7GN68R2r8mQnov02VR3Q7VzUgdB1c9g53oBZJQSLsC+4Koqnre/jt5I/fJ1zdQSwMEFAACAAgAdXY5Rx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HV2OUeUE7MiaQAAAG4AAAAcAAAAdW5pdmVyc2FsL2xvY2FsX3NldHRpbmdzLnhtbA3MMQ6DMAxA0Z1TWN4p7daBwMZWltIDWMRFkRwbkYDg9mT7w9Nv+zMKHLylYOrw9XgisM7mgy4Of9NQvxFSJvUkpuxQDaHvqlZsJvlyzgUmWIUu3iaOJTKPFIscdhGo4VNe/8Aem666AVBLAwQUAAIACACDeD1F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wQUAAIACAB1djlH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HV2OUcL3hcwGSwAABpZAAAXAAAAdW5pdmVyc2FsL3VuaXZlcnNhbC5wbmftfH1c0uf6sDud1c5muZ1zOkmatLXNNpuG7+/UKqntlLM026ZQM7UXlRDfkLfttNm2ELI0Sktq9Cols04iprBmgYpK5gwLhNxXQDEkQED48vKAnZ1ca8/n+X2e8/k8z+95+kO/XPfLdV339X7f8L2/+WgTYv7Li1/28vKav2H92s1eXi8ivLzm4F+a627J4QT9zf14AbsZ8b5XY5//uBv4Y+7qjau9vJpor9h3vOiG/7Rv/cdYL68FHZ6/F4ToCzu9vLaxN6xdnVqG1A6jaJdziXIM8i8hS0OW/jnwYvUnaZsaiFvX9aV8uzTNJn7pjbcKv9m8LmLdW38OTfu0evGZpAub/N/509sv//nywrfeujHi9eqXn2/Ys/TY4U34+WBJANzZq6v/GC82tzJM1g+g2uMfk3PN9X7agxFSXev9qVKypTQdbh/xYcvLgMq9ZJBDfsXNodf3l5qKcyw9Tq62FxO+aGuUZ2le0d8+PMWcwEwh4LYU3DpPy+fMroDyBKpT4QLJoiBPi5d/Wkl/qRVT7vn84M7ORUSJD+nRfsP7j4d3B9saNX94/DmMWn86yk1W4+N84NMtik7kuzwdyRWYKW+IMLhOQfYMCwSaKEy+eS/f/DeGtSeXEkd7sIGSxXA8zFWo6hT2HNzwshaR2mIVk502G1m/iJyCJCnqb+rIvGS4tSv5KF0JRGVGHgGJMhQnnq61XinWGP0LobqfdGFu9I/68CuAsesKxyQLNf0Vqgz7/TSXAXJZ83wCMliNyTo3KZdZ4ZROvBa3bDvJcTMwEeNoSkfizrY540aiSEBUgHRfjVgbaTENskkmWysCijAm+IE3onVq4DxJp2qmgVy0sJ9h72K0kQoAB2IJQgdYPQKYKMsDxkjbOzsNA3DHgKRDagZ6Ei5iiuDObN/epVzHUNx4835VvszMKzzpfWswO7n7yGKE0cGFLjI6fZdyoPzLYICfcOUnmSUvA8vd+DKa8X6IZYDINzT0sPNmsv2mqXjZnJ4WZLAIBK5otxubaMSHvTQE8nSsu0UqXMJ+WySFpCROnfbJRAXS6miVI7mEPJn5J3UJSn4RE+7mH4dv+25qGdTaaRKGlqizcPhOJdDMzcuI4qsWHgOuEHqbOX7sTb35oQJq+uWCEKk8J148STKLI6CK+/JkuXPqPNyhcozqXTa2y5bPQDXWSSlgZSAsAO7Gr/gUfK2IoMiD1+su6tVwRSCAXyGGSUQWawvfHluPJ/ELHXqweoIKfqNvTx1OTkR2mQQAWjmoGSQK88WHtMRRbiqZ6rGQLC4dyqJ5z4ckCZbWfIGJO5d/YCAjUkDRZ7VDVhRK2xIa6aJmpqoFKafqh3Bxy7pbCiYDaSctQmwnUPnaVLU6shEPrf8pupb8aRiq7vX9I9MZwo+O7QiiK7Hi9cdeg9HVkozEYJHUGkF3sF0mfqNCLOU6zDXHuHkycRmFsIKutI5ewQxjXDgw0hJWP9HSd9fMM5QkSuIVssT9uQFxdGWsdMd7dGUrYOzLxrVhrMSyzcCugCwwoRZlVCdAxZbkxKMco2NlAZ2NKYhz04JsERqXWOrYWwqiJvFt8MlcAlxlOdXKqEsFdk3iwfaToK/lpFBMFPcdkgmjfT6DvzrHLQrh1DZhv/fLkIA32HcXZ93zTQ193xto5cYz11Z8DdvmDQkvbNcKDaQKSVvCJDbj6ATttTctUY2LuMNOXqF0C0NKLN8MjCEFQv23Yu/PpadDgR3B4qHwnR8t7thRwMDssdf7cOOhCnmwJc7JRHBp7iXDAUfbyQmFitQsvnalna2V6u98GNIeU6YCgBilVrvUL6t6mPQQgz8M7OKhhUERxr3Oh2oA3LGPcqxKqsoCtASfygmlQ5bLIzeT/2ZoP0ajgV9jNqVasEfi2Y7oWlrljqLOV+tAnhYSOvduBtmV6+sJRI14a5ONslSa/k2lftkyATJY/FLE3BpY485TQ9STa+RQjhQ+abZx+8zNoOWAe2FOUsD5wAhqwbwf2x37YuZ2EvKCOj4LFl+ofSHMEpckIsRLulghFo7o1WYypVPLQdPUxyaGlSRzs+WaS4YFO6XW6Rb34tYkNhOplpENVCZkodCyh9QrCYNCyU5jbsKan6cDuiwfyfuyAXyuLHfUIRObF0qqpFQXc0eQ5OKk+m1urxOMhkrJ7QJThTYbB6ertfGTLfn1H9bjE4+qW6EZL7hNGeByyNjwZR1lt7bOpWfkxr2r0mLq9BPTQ2XrPt5J8ed8I1NPDzkxnDWdpLVdP1wlv/hxsNirsBvrJ2n3UUdTqenUAvYR9oak/rafsbL0xKMKnYws79seO/en1zld2aUQhK4cjpeC98mTUZVMrsvBh9WmUyfh5paELkxR20ndfu9/4OBQKDBiTjtaxS5thDdGyQMEjiReukDCtTlFjCMZyGHxRrNCUgXKXU61vUtYgK8YxVHUteqaiVErGj3PkwLE7ZVMyGKDXq9heYdIqz6LO7rzy6EFgUBaLpAoeFTV/4ZkCa0G9F3T1fLwHCbcUiXCtuudvvs34dwREtxHBXYlNclyCI7Qr1ULv4O8EvaG6ooefYA6oYrlkhrpE6NX7LUWdJh7tafqC93LEZeCJbJwalLFbX1utHjZHH3LJBF3B9jlbFOLrb4Oox5GVV3RWpLkffnGYrHJYG5ZYbbETQaiBrQWFKkXtJanu81tj/+wwlIGF8MsDDCAfx7ACLH+4igGWJbo5tk6k9kkWRBE2DbKjs+C9q+Ze7jtpEhIuyQo2deTDXlDkC2Fvd2RmnQQc883RqAVZHOJAeiMelCBjAptoIBdJiE20cQdpgfCqMq9YRWCDxJ1jqAIIZ9zHIPxpgNX2hKCD+qvVVK+AQCInxDYSmtyJPgx1b6ZuscrdHHVZsCqAqRgNwhZKwT6AtSYsj/zXVLdPQJN6YB5ux0OvxRNg7usSD/FAI7EzaMwOsyksE0qByy4VEEGQe4GE3FJ1HBpUW6n2ariCYsLHVqi1+OoIUgJYLtZw/DsTk8ciYcI+sN2+l/PI7ncVulV7w2MQUKpmZHPTtAd0Z5SyCvjzZk85LWvisL0PH9YF0qdyfSLun5vQLkE6tJDUS/M9C7+L0//Lw5YAXyIst0Z3MtuLzEN60iWDw4X/m307533PjoJCROkuAds/xPZEEguNAn80PEn1r45rhPdOxT2XWxc7C+9xiiycd/cqjMc+uzmw+Gs58B/S+ATpgRFdmi+WoRsKVeA8lLtxfP1reVivBy71XBCYBRhe7F3YQ19VCrmr+7x2/7Rx6dQkuGOopj19Vfjc+eM/7ovl0Fs9oemH1I3mliz27H212zSbiz87CIUQT/yaeyBhqvMLH/PRuDoKSN78ZL0Qkkopb4wbhg1eK8fNmOyH962cqB+6Vi6YGW5RDpO+hU+7e2WGtcb9iB2m+HRJ7oMNs+mMWEv1mfJmrUry+nSceevR29vKS5IE8MKBki+7Vrt1M5f8ezYFX3i00Es5ePBleV10vGutJNLlsx40fd/PEke3Oer3mryZ06c2xFelJiWixA+9qPValSEv4CbliBsuVjgO/9k8my+0+cfwHjoNeR07Boj/IrYnmgKllVObdJF/m6Xtvn3umCtopWLYxm/lt0CQNZQn3Xm+gLmaePFJ3qNdTWMrOy7rIkRvPN76Gjvq7cUlxTNRIof/lzkTOvY4REE4a/PJAEwb1tTnyEa6Fd95zUPx3wRnuT91pidVdERzWlQTy9/trjKzPdyRTTxszmq2gRZX/zMab7DxUsHn0k/S5o5d/Oz5W8eLvmdSUxN5JyLz+TbNyrC73d4GNP8HqGc4fBDmmeuCFPX8EXqr8WsRXSMuN2trKyylOd2hyYCFSM1P82NdEFFUOuH0qfn5h8QLBy+Bnua2HkGyZa/H3jXIEt+52lMeKdVLRrBvIib/IT/q3aHScIOiC/7iEpTrxDHiDMn0p8I6nJKkiC3HnfO/3VxSj1rx1T0LHkczvl/GKCx0QTAL90dV7qlGe+z+U6bSV2LYgmU482SgdmmlMCrJzutLEubOgFtfHBjPysdRTSNXOtjxauFKUm95+vLNZ6gWjZdxTkqxHkiq6OE93bU/FPWsmAJLm02IkF063vMHUk3vA+ohwD/NxhE8z2WR6MjePR7c/QHQ3hljhJLdwowhts6e1oDJrzdbhBJoGIWwsi0QP5kbMogt/0jlK9yvC7xy17fky/IBndg8B8judx2gkzSEk+L6wZxSCD2Ij4Ad4KwALhC5K6wcNo3dhMLhCMOR4EOS7icZM0wxFSKhD/E3icVwHj15W2/kg4FOxhduzoEKt63CLcwe3ThWcgc4YVpGVacqRC2ECgncBGqMHE8lnivbKGmZUXHDrnYXQbK+4oRXEWnQxnLJXifcddwEgrlqrpK2Adai0FfqSEDK83Hrds9ia0W+i7LqRe19Jb1ZCR2AxQRFs7Ns4+R6iVlVC6B4LTGT5XNiuwBKMiYYKil5kaBvQWXdCMjF+zuolQChn5f++ZG+NzuapqaZGiSWUrKehwqWxbBX5xbPaHSJ3EJ4fgAbvyc7PSKB7Kc8HrAbBxO5Gu31YUSqOpw3lapCOvibpx0V5xn4iUO4dTYr0TgjYUYQ/vylUCWzH+/ohlTl4HuXH+cdtZeu3ol+7ue6BY+m/KlVKpqtUYoDbC15wgEGfp+Il0aT8PwoyIEt/Wa3niFFjirPyE4dB1NWEGr4XDEgYyJFqKJ0MBmB7TP8lJ9hKCtcU+bCMStU5X8keJ9kAkLVbXisnMmc2USZ0mVaHMwFH0+o3lJEEecbY4vCKOe09L61ZFS8bJKdXi9i6dvir9bptQgK9KAsSOz0n45IftC3XzsYBn9hX3wpSpE17JlD0hePcuPpVdR05EF5J0JSsSAMCgKa80X9k/izkipTNxDvabf3oqOP9/WXeSyC9XVhoxm+HeMwrr4A/baF0pcWc7B/KdktUXYLysAmWPW4ril7h3MBz3V0GLosuy5ojbGxFnKfq6zjCwTL+dIaUz3bn+sbMC4nrMEMTCNsWuNAfm6MCBnVL+MI1K+o1Nb8+bdpvwIWNWJhdYWtjdLyq4MmF0sAEEdoyVll7ofbMsM3I9MutH5gEN8MbfgSPoaqogDoObe9K4ArmSgKXXv0K4R4ZbrS1aExatigcHTw8ZObbOuVOks5IPp185psffhLodkpcRv/+7RK7KcamGXsSfbKmPBttKQT0Lxm7u3PgeeA/+rAA8c1iWegL85rlVSLvw7gP1I502dZUEdYwif3Fc32MDCyNFZvYJF/OlbLB3ZBfqoX93Q2pr4l8LI1FwBZabXq2X9jCd7PXgD4okVXp8f3DlTsHkFH/4PDdgmmGFPgsRrNZ7T4Zo3lSs6jx+6ejo2LOdfy3KOJjtHNZVR8rLob9bfUdCvvp679sminSq0UzXi/cYGdMjs5v+sZAOu/TthX2tr15okKL5zmuXeEDxaBi9w6e2xk8zDEzThPbigGePodzr6N0pYRbTAzA+exI7oa+48PaL5ZeNj/Js4wSLr2GsvK+oRyi08S4K9kyYlx/MLdFkhEnfSV7MVfeyoiEb4Yh1/+ueDPnADUNCKPIuPH9/8pCr78Z1s3959xzDhwMhKwR1YkrzEv9ckJMaXPXpgu+LeJpl7acrBOmsEVMyOqhFlhcvFxm5WMiIqEx0v31rPKhp/EkdHGrMv+C8bE4Xw7Y+Y8GCdGoBED7jDcj6QdgZMCV2TnViPQr9LF+5qg0rT/ykvSthQ/GRxLXuBNGaW13AU0hrjXNLf5thEYwIxlWT41LkJJczy5ozuP9/fujfrzKWK3n8uiWK2Tm6EJltgVGr6P6nC6+PlCzfM2MmDU5P3vwV2lauO5zYqAtbsLm7Xn+DMmp4hcyGom+VQV8BueV/LMY54h/8S11bN9GtgXWPguHbWcqoFPxxzfWdvbmPQ0AgxLF6lWLqkciJtjZpYydwtEz4sPyz/5ImCN72zRl321dhAMpyYsEsl8Uw6cBtWkiSX81COIVue/+XRyN1t8Pt8hsB4qTEdYnkvs3C2bu1D9pIx/zU/OxHaAdJQz6qP5zPHuer66zyG9odaJEF/a4KWXlgXLodqFck4Wd1vMBw68/H/j8CYbcSHXGY6qSOoNdckyOs2Ed/+4YPthvaTOj2BXfpEnacn2E4Nu5FnaddltusFfj7wN8bXK/FxCsCK1D3xh/fTkR+/PT7dy5Ow/r23vJ3tXxO8bKag3VfVSmHeyX4cgYI30zGprZTHBrBOE0r9gF41g6VlfaYgZTz08ZnWooui6HdPkuHTN3wakThlDSuZbBtA23pyE7GmWyEk/UiE6rF1HvzJ1CLoZxO1e9HlgSIgd/1h6h2X5/s6TRYUHBrEihPSbSEuJT++LYfxCxlaKDXnS/vDXDg+4fbOtq71R1DGlzml31HW44KtabHvWwNEljRnBtlpZJBFjxhwNc60Kxg/fpYeQJpS/cJ3eTUmfNkuwfF8yL7Qu21/YS91GOh8QkLfB4jdBPhwOKlAOHDPcmIWRZUioScIYVECUvIrMObGpPohl983OJO0ZUXznORgkUmoFWZDvgztmdSF6NRNfNNldI0l8PJdoxhOTphGo2CtIWQB2qhJ+UWiAaYaJiTbMLER2CgY8I7PutRjCkNSDQ2czmyglSlDz2VQ1kASwo7mvNQNWqdb+G2fhbtLdLa+DAc/kyZi6KR2CK/XNHs5+a7efsf62v5Qer5r/u0Msn05CWniuprs3nXAYD1kldHZQpyMo4UJbleDvmxkbzagDUemBF6unVnlg9eKEzTRtQIaN7ezJyhKGLSGw/7ZP/RBHuKE9zGpKMxAwYRzFM4hgrxP2BB6StUsTT+rcha08v75vtVYB5cM0wZprr98BpK9U3/RbLEb3wgG/PZ2/3SVpfpGjn0avGuuOQ0hG5q84wHh1BbBKcfy6glFuJfSDPmMk/3lyflJd2Louko9MbVGR4OdKnDRvnj3F4FtWoIIE+zskdFP53jHgNAvxIeONAUy90TkuGvXhjveF7iO5oyjE5RCuHWoReH4vFrdQiTsviWYjnFeooVWqPDL6esaOe2Ef1vReSoT8kYYUoUYDtspKFOqy7J3ORP6YUM3S6J7i7Ggfg/HXiul6rFx1VTDu7dhF6g7imQKUvQSC2fJQUMGC5TJgyXi4hz2j0fqU61hx3VnYf8oaf3ipxnHyzjT6K6uvVdmLR1eEAamf1uAOKl96XghiPk4qdv7HDB4gTtpVvhtzGrx53QRaa8vR9NSIpU4ykhRNSgju7d9xD4uzfH5uyfXWLG18Lo1zhVq/E4wwTdq/pnH4f6N4pOx1A9iaYZ31dpVrcR15shZjmqr/GLq3I7wX7Twv+/HmUm/UG0339+b7t4vWwJ4geNfK/HxionM34SlXjTJaEvL/gH2dP9/m/h6zORwl3YaDhnksJ0OvsuSzreL+AST2HkPPudvdJ2SkKz2BNGrT47ibrsdnjihadcRdYPudDjfP5UnNLbLn5wlfNlII9sB5bE/+H/Ik1yfNVGZxtwHMfx66J61L1AvztoRZg5+/gf/LelPEm9rwwtvkTTnSd/uZ5EUMc2NT7alRWlzPtgZD5o5/N7VRM0Wxrvk3/b7Imi90eXHW2dxkTZ/+Q7/hEhgLFszOy9EnPoSMzVEYdKf4ubPgv6sMCry3HPEzxE/R/w7iPHVmCkA6pq+prnSDgevwvF1dGT5eK/ILGFYB1GOQQMQ1ZXluBPiuGOSRiXIMxMZI574UWe53u7gTy9y/XzfCai/+y3euGJ/x2ggHOdQq/gOjmsrkkcP3VVQmaJvXJN7RuNGujQ2QH1OKFIXSsW5Q/KcuK8LoLpqsB09O1Y3zK1eSQ2QvgOMuewMl1EThLJ2m9icJY5WeJYUA2N/b+9EJBYmrKCmZ1MxMJ26nLupISBO0qXkrrCEJfKgQUKh8Zh12owRZFu3BfuJswmEznwsH+BxeO5QmEmcxDKu8/qcJI5EKlcc+elX0W3Vn4CxppOh7l0MYRLB33Sf+g/YXGE1ythE+bbqBqzjZ/e+rn1C2Em7pdYSVtAYhQ5t1tq5XbD7OT8MO8ecLaRuNs4O+yxpMSMZCakTirRCYqUY36kV5nOW7ZL3mbBQbt90WcER9VGhP1QkHXxUrvitJpsR1igEh6n4+2L2FX/B0DHDXoEoXPAj5SDkL0Ji6n4Ncm4vhp+1vlc6GF2r5jk4q8IKqeJAptJ5xVfnI2XfMGu1QCVNbT1jjy3gk08Enn2G/g8Du0x6X3r233suRCcmIo8fvxEGVVC/BiLx1hRb2x5s2xtF3lWD0a2ObXlwRoMWyyq4SsTjFQCA4++RqTY8w9D6cP7D3dmQBOGq2ALsEcp3OOXupDttqEomJJnjCh43GyGS4/fkOaB5IzC2kaE4cve3ck/ow4TvHzU7Lk+Kh1ry4AE5bT1LY+Vi2lDuox7pbgqtY7rJBCtTITTGhoG2zEomIDQLWR+GnaGq4c7hO/osOy4AUIQMdxcLglKN5hZiANsWhTASBEZR9u6424nvPMPImBQmbqHa7K60kuRT3Z2TC48AV2SkuFU58T3LY7pNgm3H9YWg85A6rPvVmHrUZCmoo1En1ADQCokRmrB8HCUlgpJU0StDVdzWSpZl7UqsF3GgYqwvY8BsTdj9bIKXWM9j03PEzxH/X4AYgohpJE/7uHZYwb6m4tmnE+50h475zkt4WGeaTZZoB6AhB/76YNtTZbG7wv4UmfDyPPpTxxw77qbzDDUsd0pFvYdYuD3fKu+zTF96gnD9nf8kcOKOzjmpK9x3p3lW22bBVTQZlPr/dD7RdPEAf+AOjTXruBHiEWIDcdbR11vuSAxBXGM/kdT5nR6ZXjDPPoyjMIU5/oO8WXQOz4j4/pOvg7/cEkoNqMOkgk8UtO+DGVXuQc06qOuKLs8TpGifM/Xfl6nzFKZiWhDV6DkXZakZZOf9maP0w3V4q5LOrsepjrMsboeS1OMnuQfobVglTqHE5bEZKLStzWi9nPFbdD4B8S0BCBROWTOBmYrMejBzjrtcFVnFCTvKO6LEybI7ZUh4x9gEm09ymHme79N9FJ9cfWo9k7HUnKUE871cKM8C5GRtR+6unRiV5Et3hK4BfDdZ2J092oLWPAIBr4DkCfMFUqYWuLkR2BWQ2xZaQjklncj1l8t1LfyMUtA0lGjRmsTcpwgEmBT+vevL6tJRqhomF0lqI6Hm3mpbHEHPpch4DUUZR1dH0hNMP21BLziBwxPiJbiRrxY1oo9gQml0mppUeG85rUo6CisENdzcmz3ZAHdUCyt01xeSNkZhu74MdwlGzdneKwViVJFATD32KS0ndEfX6kOyHjgHT6RBwoVfH7uxkuMHfDb3rvbz46+HSrrY3I3B0OyMXiB7n4xEoJx9h9MLVLormonREmZdxbD3MSnUKtYKln5ayRzEJuMuOYB8Nr7xKSsp0UTHVvCk3sw03LqcpJveFMgqo1nuu0z4EveyrazgqqM4XC4Gbu6SuXjepyERwqAPhS9db3eW2TWJAkAJ4PA62VP2qq3GhGeNTKcYpdUT6S79WT1zDOwvlPq+jsDFWeg0NHktfL/KXMOUCkDcul1J91Ii8iZFxYZ44zHpBE1dw14drIgMQLtk6Rd/beLN16nuilAQFp4z7SfIHuyMqRDpX+6p3oH1vgRCxQpkJOlmAvq8NxVHcQiNH4hhBHk4lSqEcLq0LEy45dqSeGy73jop7K9Wx1bcJ1ClsBLQ32g3r9HEbP21T0gzhf3eJMhcy2aBUG/meX8JmRvmn5TUoaWN0laH07XkDHiWsmXYXMOQ0tROAT+slbxAaglDqpxCYr4OXQ3eS5TIEqEi7GKJmO3WrQTDAG9ErJl0kvran7YvJbzzTNbW/0yg0KYI+/WoPEXpgLDY+bSau921PrtJMVXinHj4Gz/aBEGgFydyoFHUxk+fIlO6BMFwe/XECLbtgyLKqShifPujH1+RQGm59TgBTcbAPW20miBELppv07AkaLe0dHC3d0jQE/FP88oT9nsCiebG/nkS/gJpU6o6/SnKyZ/599IG0MJ+d+ThYYjcPvbT3o/3J+pvLWLXE833JjgD7lBR4J9gfEpy7h3rZWfHh4PCsIpEx9SAxPX6Ocp3XELcUY294bd260o5a687DUnkuErGNkKTrSF3c/17gzYUy38rzoas50nnOVP/x5l6B1guNCHIUwgf8vmz0Fm/1dtQm/YceA48B54Dz4HnwHPgOfAceA48B54Dz4HnwHPgOfAc+J8DX+pIlus+ap8N5fiYZU+OYR6dDSGOaxBwW38HZO1hJ+/E/Nm9es+PjDWgwuXsiFl7uLFR/OWJ+YPHYVn/4dcwnjFgqpHvkPLbZ17sbwn/z+E/GU4lqeMUXNtlhe0yC+Uyofi2B/PgZSbPWxAPR3FKqxKnsm5lzJu5MuHqcGPD8K6FOKe+jm+tK73PKRyW5ch4rbq0UatCzStVY6YmUC7bINyldrURrqjfFUeJr9sIM7coUUPIVlEu+BkPUUUMYnxqikErY1n5pZwqxYCU4Cwtds/9C2N6rfWP4sz6UpM1viGZZDgiaRCZSSOLSCOaEOfPIXKzHj69H95iu4YCr+2FgkNCeUmMRV2TjsQZ97qOiwmq9+j5ZFRhuzb7U2uCnwRURfGtR0UCIRoEywcYVUK979UJ4tga6B64GHHNQdYGCF3rT9o0+8Rz3LJoMfzcItSXXsKaoM4O8nK47nLG+Vbta6MWM4bvZegDxhpE2BnOvqX83WM87HnnNYb2eT4BbdosyFaj3hujPwK3HpHwJ9lCR6ckkbmLp4JbsHCLalXtC4V25M1k11SyIjpPXWKN4PSaBNlWbNUNGL2Sw+FcTiUnBQiziiQidS0oZigzeO3DQKGCHS0mKlT7puLd8qMGhfwV53mRmh+4ZIOJi07jxBy2B8D7Fr04jPO/XP/Tuw1idSrkSOhmpYSycbC4OfRSWkca8p2WJWcKURwuPCCTNyk9DWPX9iyt5VjmfFbxyI5Uar3vA5Y8CgsotxpXIjecaMKA74oZ098wls+7O3IOvux8YlLiAX1JaTuhDxAbiZXM5J8Xqjm44ha126r2ZVg3tGp0CMQW4uSng/nUt/mSQTXpZWDsGwENqijp6WlpXtJS8HMNM3kTKdnML4W8Zpwg/bNPCqSdhKwURh+vwmQEChgHvGlg+hcqx6TF/JigvI8xcM8kWN/qGAJKGOzD/gbfwSw0LsBjftXkg1ds1/tfS2O4thbXMbsUOKiED9/jT1ybdaEhWNodZGxmy1g7D/mxN4060/ilWf7DPl/h8PCVghbnysmrrc48Qtu4uJOZKMhnR+FJtO9spDYfN/Y0DvfJw20K/htJN22drr4xpCliqKEAu9aqt2mM/CBgbNniNWnF9+6STtzvXnpUNJ+ZvNWEt2yiMgcdBzBT5gah3D0a+vixxTUOd5w32DgpCZFeXj/0+1vhq1Iv8uZ6ZKWJIhujROwbmb4IaL9vQ4Oown5haqOka2UteaLJxnmbi7L2T2uXtjuiEEa9nmlscn/gFDr0WeMwZ8JtQp5McttRxxxmVCGIFClSdzIAQQaiSICG5pqmsZFE0+CReTc0TZwGqezAzCM1oXvl4sdL6xKF8DOcxLHOBnaHW4jLwB8X8T4iLSmYWOKHsAybryBSiIk0TSSwq0KsR1dPZu/zc71+Ygf8EwzcUNy3PpqENuBhc29TaFZiV1nC3IewoyoJ7I0C9BHwHpUKeZPDuedT/elVtybjk5wZciW3bQswxrdGuVSavSjwfofODLV4bk0LYcdtSTC76R+vq/+wITFgRvr3SjWS7azyPM8tadM2Cd+51lm3QH3O9kme29iv2CGdjK80ezF+gn5E9endlE1R91zrjStJJ0joEnJ8ovUTtfBuFuU0cMX7MHCl7RMsgQBCdy7uGG+Rmy0F3setZSRthdDOS4fStkCXWWLmSqTx9IJTxNRBS9aoF157TRJAOo/K5Ge2F05tYdh+MmVbyyxwwmOz2BAQKH4rja6Y0l8IwLNae3meV/QkHZjiYWlDgJ87diw3oDdtJS9qrWxbmh0C748OFiuqOHSl7qxrUuG4znEk5ONPXrY7imUI05YvuOyMoygLvTcVdfCyJjIMF2z150D9xDAGQi5WV1mCuPEoflu7IzZpMgoqVlx1yzROuRcW3+0x9RcnM00O3yzC32NeYk2sJclIUjXcZS2MvhSA30t21I2u6ouOuY+MlEP5W2fMMKxbHdmNHRM8OK5pcjstdanr7k6T5ZS09SLsVZXuq6gaPrNvMpCs6FUCuqMgX1rJOOXfAWSmomge1pjaVcf559HwZkecnZdRzz9/XqvIDqs+pzeNaUq+kEabFNAI6h8sjTZSjwsI7166LTO35aLjxscJ5rvmVnwmOJFPvpxKa08bfrvSFYUBr3W5ttfHHtpKm+9OwK1wxwD8PdeCokW7vUuqUorAJhi1wCU//jrWPgX4RgyYSWbBK9ub2d09+VucPE77ZH4a6sgMUwQSkBVVyQQM3S0bE3X2zBJKB/haGYF4nT38jiGXaastojB/aGfxoELWauyjEkAxTT6eFLMNO7TVpfvENPQpOIEurhSxUEGPrc51bJ0TyiE0YjQ0Sfpj1oR61PlkcEdBW20YOh3YZZfrHHKTULj9WOsX6Lbawrgvqa+XuCw/SBt4b7vdOae5UmytxoQLJJgMsiuCAi5GGGezgbBCj2oMO8As1UWQfPexWoqeMHBxlLw2eUkSc8bwB9PILi6rmo/KOXMQVq568V0uIU6eLTvoKBY4UvPn3dDvGdBbrsMC5JLkP23lHN9gzTDKDFblixvcAgHNc9S+Xw6Yay58aomgJpkixn0RfmSnmkwyed7Wd30x1C0s/LjY74G2QSdMMbmW5isNelosrWFinVsqg/kVjRicae/Z8oduKXNqwi7Yys7O4qlusQt2Giav3BGWHd6TvLrAhYxMrK9C7wUbbsMaVBJZZK8Tx91kirjnXt0RQ5tQfVJsPIcpAnEC57pkKfS8WCkVzQXGXBxdMz3hW43x4s7pHuhdz6UHGjppnN6YaB/x4d+al/joCxbZkOzsMhVTzqxMJ8Kp5gNjGwWuY2c0hsfOdzsimE16bFaqSAO83go95mBtQJcX7zYNubMEC3TXL9ucS8aC75hrmFle/oKyKOTtsIofHYodA3kP/NhnehRqAe0nnevgZGkKcWNzg7TnjB5HYTzoAXcT8gWgVJrW7KIg7zvxrI5pW+IkJpwc2cDeIIxuNWrRZFCjdouUPe+2fXV7l6dOnJgYbeVuLEb9QEtT0ICP2sffMuMB4QLD3mLcDI85Y/dRaPBfYg0DyNF3Spb2snFksuOCJ3RsLw5pn9psLT11ff3wSg4UkWVvL3KhWPzeHzjEFzX5rgDCEc3eK240b1eKs8BucREdU2SfV4Ed1i5vI6eI3UnZetW9ilhB/8m20CmHjkyO+Xqruyw71xryQOjWs5ZcRQThkTUEdmWDS7h7RoQbs+3wfzC12YBD/4u6mxy1SnKGwTkNvaSxPc4UN9guG5tO9mm9/NN87GB0LOnNxMobK5W6bC67HXPdl+27keP4U3fdv0LFbvAEh+yjoDGlYkzn9HF2Mu9vVRxsnR6nQ40VQYFdzr+7B0KAMUEQu63QARikemMkSZVLUmn4Tomr3AR3Cl3bYS6ru3ScICd+Uaf8nMVDTbozNEXrwpYMrKrVNcG8VJJJ6KXGGSvYWPgRTXg5mD8OpMwkEun9BWekDRMzsWXfHxXWvtJNTp/F65K4BW59f4U9aV+SB+opROv0dFyenNdlLoG8IhQK95U1aCaaPNIV73WZOmkSNQCkMbgEwgI8dxPvbRze9d05DNwKOqaH3Kag+Sh+VPz+LytJcq750BqVxOnIHY2yWMguC1updShdNpRrgkW2hriyY3gYZ8PqQ5yGfy3EvyLr879byYcNCZEU8vmd1TqOhlQxk5+LCltU3zcGfzgoZM6oo7SK3cvTlD/Wwy2Gc5xxlLwotlWz182qaoz36KuQatRBaZlQ0F/6vsma53godj40sW41d+TenXQcO0rLZx+ha51M8hRNXpJw96PKL9rSTI7CRYMW4JBLmGe//l5UzQvFbRT+4xwMfvQvCfp0MzWt/yoT0I676BoyNPaKZuJ7N9HORP03ydWoA9JQaoHnheb3mLmpWZ88ZFt8nDfgy9lCK0uwSt5gI3EPakBMEPt2j2v8ewcMrLYY/wxKnZ2rZwLM5JqZRwFwbkd4moQ9kzl3eX7hYdCtRaQR57td0T/NOTF13hnt2O4/vJKKPLfHe/Ryg45+/QIPqlszG4nn4fZ2hNHEJjuqnI7+wVTUfrfoECZlCJlrXyz7ClPEtDXZ7FISCHsPKkUKaYPsy4vn4FgaUBlcf9O1Xglzh2LDTG39jku101TKXNaQ6PKgmDKIQugMVyYEEeWJSnTX6nMK60kFDrteJAVFRujOcpd7D3j0RmVxatZSdBqRL1vndNA0eAOmtZcP+xk3c2vekenrd2MuJFo8CI3Rrj68e4Ozoe3n8USZKi2VAcrUjQdOOaZjjDSXHs6zef4f7fBTa31cj3wUkX80bHVNMZwDBjevkyDCv1CBo7gtJd7Hc/GnKNmylZwc+63dr25Q3V4zkcpJ+NYekM6wXJyMpza2/qgoSXHeQtlvsXwID+YoX/qkqxhbp+F9zqeT540mOhHvWnB0ctZN48yNkiAJ1h2njQTvVqFW46Ehc1uN0a0/Q69cJ4zwbINspEvKdGlQDlah95JEWz8NiQqU9OY3gJ5t6IOu7leSqNGH5CWKWM2qE+LxRKR3kRoTPjmxMNkyUp2ekv2whw+vhQb2scEdU+kkZXojWRZNhyR5dqR9og+kg/myYkXrlNgVvGkxIuTWhyHtRabTPsQxz8+G0FU05RVN5Mx9dot/7+K7M6UOd6hfHjJzAW90w8PvdJ43BbchX5q5Di/13jqFyXPRr/KrmQGImsypzHQXnB3weCu8zny7KIF6zmUkO5N/uda3c0FsOdZ/ozuq0xo9NwMbkmamsronjzuMuuutNnJzXuzI9zfIKk/zhnWb1ja+v/0f/wNQSwMEFAACAAgAdXY5R+UMJF1NAAAAawAAABsAAAB1bml2ZXJzYWwvdW5pdmVyc2FsLnBuZy54bWyzsa/IzVEoSy0qzszPs1Uy1DNQsrfj5bIpKEoty0wtV6gAihnpGUCAkkKlrZIJErc8M6UkA6jCwMQSIZiRmpmeUWKrZG5hDhfUB5oJAFBLAQIAABQAAgAIAHV2OUfO8+LqUwQAAA0QAAAdAAAAAAAAAAEAAAAAAAAAAAB1bml2ZXJzYWwvY29tbW9uX21lc3NhZ2VzLmxuZ1BLAQIAABQAAgAIAHV2OUeMpvfw0gQAAGcXAAAnAAAAAAAAAAEAAAAAAI4EAAB1bml2ZXJzYWwvZmxhc2hfcHVibGlzaGluZ19zZXR0aW5ncy54bWxQSwECAAAUAAIACAB1djlHw0bWAbQCAABPCgAAIQAAAAAAAAABAAAAAAClCQAAdW5pdmVyc2FsL2ZsYXNoX3NraW5fc2V0dGluZ3MueG1sUEsBAgAAFAACAAgAdXY5R0SkzCymBAAAeBYAACYAAAAAAAAAAQAAAAAAmAwAAHVuaXZlcnNhbC9odG1sX3B1Ymxpc2hpbmdfc2V0dGluZ3MueG1sUEsBAgAAFAACAAgAdXY5R7QBp/yfAQAALAYAAB8AAAAAAAAAAQAAAAAAghEAAHVuaXZlcnNhbC9odG1sX3NraW5fc2V0dGluZ3MuanNQSwECAAAUAAIACAB1djlHGtrqO6oAAAAfAQAAGgAAAAAAAAABAAAAAABeEwAAdW5pdmVyc2FsL2kxOG5fcHJlc2V0cy54bWxQSwECAAAUAAIACAB1djlHlBOzImkAAABuAAAAHAAAAAAAAAABAAAAAABAFAAAdW5pdmVyc2FsL2xvY2FsX3NldHRpbmdzLnhtbFBLAQIAABQAAgAIAIN4PUXOggk37AIAAIgIAAAUAAAAAAAAAAEAAAAAAOMUAAB1bml2ZXJzYWwvcGxheWVyLnhtbFBLAQIAABQAAgAIAHV2OUc129mtaAEAAPMCAAApAAAAAAAAAAEAAAAAAAEYAAB1bml2ZXJzYWwvc2tpbl9jdXN0b21pemF0aW9uX3NldHRpbmdzLnhtbFBLAQIAABQAAgAIAHV2OUcL3hcwGSwAABpZAAAXAAAAAAAAAAAAAAAAALAZAAB1bml2ZXJzYWwvdW5pdmVyc2FsLnBuZ1BLAQIAABQAAgAIAHV2OUflDCRdTQAAAGsAAAAbAAAAAAAAAAEAAAAAAP5FAAB1bml2ZXJzYWwvdW5pdmVyc2FsLnBuZy54bWxQSwUGAAAAAAsACwBJAwAAhEYAAAAA"/>
  <p:tag name="ISPRING_UUID" val="{00052827-74ED-4BCE-83D9-47CD9B35B4AA}"/>
  <p:tag name="ISPRING_RESOURCE_FOLDER" val="C:\Users\mkolb\Dropbox (Prb)\COMMUNICATIONS\Presentations\Presentation on Presentations\PRBPowerpoint-2015-please make a copy\"/>
  <p:tag name="ISPRING_PRESENTATION_PATH" val="C:\Users\mkolb\Dropbox (Prb)\COMMUNICATIONS\Presentations\Presentation on Presentations\PRBPowerpoint-2015-please make a copy.pptx"/>
  <p:tag name="ISPRING_PROJECT_FOLDER_UPDATED" val="1"/>
  <p:tag name="ISPRING_RESOURCE_PATHS_HASH_PRESENTER" val="fd3c2828cc3626a488faa06ee195318c3799db"/>
</p:tagLst>
</file>

<file path=ppt/theme/theme1.xml><?xml version="1.0" encoding="utf-8"?>
<a:theme xmlns:a="http://schemas.openxmlformats.org/drawingml/2006/main" name="Bold Stripes">
  <a:themeElements>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Bold Strip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B Powerpoint Template-Jan2016.potx" id="{528D6FA2-2F9C-4CEF-B67A-28624A4A9F34}" vid="{945E555C-1F66-4FA7-A3D1-CF2D931008E8}"/>
    </a:ext>
  </a:extLst>
</a:theme>
</file>

<file path=ppt/theme/theme2.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ppt/theme/themeOverride2.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docProps/app.xml><?xml version="1.0" encoding="utf-8"?>
<Properties xmlns="http://schemas.openxmlformats.org/officeDocument/2006/extended-properties" xmlns:vt="http://schemas.openxmlformats.org/officeDocument/2006/docPropsVTypes">
  <Template>PRB Powerpoint Template-Jan2016</Template>
  <TotalTime>28231</TotalTime>
  <Words>6718</Words>
  <Application>Microsoft Office PowerPoint</Application>
  <PresentationFormat>On-screen Show (4:3)</PresentationFormat>
  <Paragraphs>446</Paragraphs>
  <Slides>42</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Arial Black</vt:lpstr>
      <vt:lpstr>Gotham Narrow SSm A</vt:lpstr>
      <vt:lpstr>Helvetica</vt:lpstr>
      <vt:lpstr>Wingdings</vt:lpstr>
      <vt:lpstr>Bold Stripes</vt:lpstr>
      <vt:lpstr>PowerPoint Presentation</vt:lpstr>
      <vt:lpstr>SESSION OVERVIEW</vt:lpstr>
      <vt:lpstr>PowerPoint Presentation</vt:lpstr>
      <vt:lpstr>WORLDWIDE STATUS</vt:lpstr>
      <vt:lpstr>IN AFRICA</vt:lpstr>
      <vt:lpstr>IN AFRICA</vt:lpstr>
      <vt:lpstr>IN AFRICA</vt:lpstr>
      <vt:lpstr>PowerPoint Presentation</vt:lpstr>
      <vt:lpstr>EVIDENCE FROM OTHER CRISES</vt:lpstr>
      <vt:lpstr>EVIDENCE FROM OTHER CRISES</vt:lpstr>
      <vt:lpstr>EVIDENCE FROM OTHER CRISES</vt:lpstr>
      <vt:lpstr>LESSONS LEARNED FROM  OTHER CRISES</vt:lpstr>
      <vt:lpstr>PowerPoint Presentation</vt:lpstr>
      <vt:lpstr>COVID-19: ESTIMATIONS OF IMPACT</vt:lpstr>
      <vt:lpstr>COVID-19: ESTIMATIONS OF IMPACT</vt:lpstr>
      <vt:lpstr>COVID-19: ESTIMATIONS OF IMPACT</vt:lpstr>
      <vt:lpstr>PowerPoint Presentation</vt:lpstr>
      <vt:lpstr>PRELIMINARY REPORTS OF COVID-19’s IMPACT</vt:lpstr>
      <vt:lpstr>PRELIMINARY REPORTS OF COVID-19 IMPACT</vt:lpstr>
      <vt:lpstr>PowerPoint Presentation</vt:lpstr>
      <vt:lpstr>GENDER-SPECIFIC RISK FACTORS</vt:lpstr>
      <vt:lpstr>GENDER-SPECIFIC RISKS FOR WOMEN</vt:lpstr>
      <vt:lpstr>GENDER-SPECIFIC RISKS TO SOCIETY</vt:lpstr>
      <vt:lpstr>RISKS: STRUCTURAL LEVEL</vt:lpstr>
      <vt:lpstr>PowerPoint Presentation</vt:lpstr>
      <vt:lpstr>IMPLICATIONS FOR SEXUAL AND REPRODUCTIVE HEALTH AND RIGHTS</vt:lpstr>
      <vt:lpstr>PRIORITIES FOR SAFE ABORTION</vt:lpstr>
      <vt:lpstr>PRIORITIES FOR SAFE ABORTION</vt:lpstr>
      <vt:lpstr>WHAT’S LEFT TO DETERMINE…</vt:lpstr>
      <vt:lpstr>PowerPoint Presentation</vt:lpstr>
      <vt:lpstr>PowerPoint Presentation</vt:lpstr>
      <vt:lpstr>CIVIL SOCIETY</vt:lpstr>
      <vt:lpstr>CIVIL SOCIETY</vt:lpstr>
      <vt:lpstr>DECISIONMAKERS</vt:lpstr>
      <vt:lpstr>DECISIONMAKERS</vt:lpstr>
      <vt:lpstr>SPECIAL MENTION: ABORTION SELF CARE</vt:lpstr>
      <vt:lpstr>SPECIAL MENTION: ABORTION SELF CARE</vt:lpstr>
      <vt:lpstr>PowerPoint Presentation</vt:lpstr>
      <vt:lpstr>PowerPoint Presentation</vt:lpstr>
      <vt:lpstr>RESOURCES </vt:lpstr>
      <vt:lpstr>RESOURCES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Woodin</dc:creator>
  <cp:lastModifiedBy>Kate Gilles</cp:lastModifiedBy>
  <cp:revision>277</cp:revision>
  <cp:lastPrinted>2011-07-26T20:56:00Z</cp:lastPrinted>
  <dcterms:created xsi:type="dcterms:W3CDTF">2017-04-05T14:00:08Z</dcterms:created>
  <dcterms:modified xsi:type="dcterms:W3CDTF">2020-11-23T14:59:05Z</dcterms:modified>
</cp:coreProperties>
</file>